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9" r:id="rId1"/>
  </p:sldMasterIdLst>
  <p:notesMasterIdLst>
    <p:notesMasterId r:id="rId68"/>
  </p:notesMasterIdLst>
  <p:handoutMasterIdLst>
    <p:handoutMasterId r:id="rId69"/>
  </p:handoutMasterIdLst>
  <p:sldIdLst>
    <p:sldId id="564" r:id="rId2"/>
    <p:sldId id="257" r:id="rId3"/>
    <p:sldId id="563" r:id="rId4"/>
    <p:sldId id="258" r:id="rId5"/>
    <p:sldId id="555" r:id="rId6"/>
    <p:sldId id="259" r:id="rId7"/>
    <p:sldId id="260" r:id="rId8"/>
    <p:sldId id="261" r:id="rId9"/>
    <p:sldId id="501" r:id="rId10"/>
    <p:sldId id="556" r:id="rId11"/>
    <p:sldId id="492" r:id="rId12"/>
    <p:sldId id="490" r:id="rId13"/>
    <p:sldId id="493" r:id="rId14"/>
    <p:sldId id="262" r:id="rId15"/>
    <p:sldId id="483" r:id="rId16"/>
    <p:sldId id="562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3" r:id="rId25"/>
    <p:sldId id="294" r:id="rId26"/>
    <p:sldId id="482" r:id="rId27"/>
    <p:sldId id="295" r:id="rId28"/>
    <p:sldId id="494" r:id="rId29"/>
    <p:sldId id="495" r:id="rId30"/>
    <p:sldId id="296" r:id="rId31"/>
    <p:sldId id="297" r:id="rId32"/>
    <p:sldId id="496" r:id="rId33"/>
    <p:sldId id="463" r:id="rId34"/>
    <p:sldId id="464" r:id="rId35"/>
    <p:sldId id="465" r:id="rId36"/>
    <p:sldId id="466" r:id="rId37"/>
    <p:sldId id="467" r:id="rId38"/>
    <p:sldId id="468" r:id="rId39"/>
    <p:sldId id="552" r:id="rId40"/>
    <p:sldId id="469" r:id="rId41"/>
    <p:sldId id="497" r:id="rId42"/>
    <p:sldId id="470" r:id="rId43"/>
    <p:sldId id="498" r:id="rId44"/>
    <p:sldId id="499" r:id="rId45"/>
    <p:sldId id="557" r:id="rId46"/>
    <p:sldId id="558" r:id="rId47"/>
    <p:sldId id="559" r:id="rId48"/>
    <p:sldId id="560" r:id="rId49"/>
    <p:sldId id="561" r:id="rId50"/>
    <p:sldId id="484" r:id="rId51"/>
    <p:sldId id="554" r:id="rId52"/>
    <p:sldId id="553" r:id="rId53"/>
    <p:sldId id="500" r:id="rId54"/>
    <p:sldId id="488" r:id="rId55"/>
    <p:sldId id="489" r:id="rId56"/>
    <p:sldId id="472" r:id="rId57"/>
    <p:sldId id="473" r:id="rId58"/>
    <p:sldId id="474" r:id="rId59"/>
    <p:sldId id="475" r:id="rId60"/>
    <p:sldId id="476" r:id="rId61"/>
    <p:sldId id="477" r:id="rId62"/>
    <p:sldId id="478" r:id="rId63"/>
    <p:sldId id="479" r:id="rId64"/>
    <p:sldId id="480" r:id="rId65"/>
    <p:sldId id="502" r:id="rId66"/>
    <p:sldId id="503" r:id="rId6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64">
          <p15:clr>
            <a:srgbClr val="A4A3A4"/>
          </p15:clr>
        </p15:guide>
        <p15:guide id="2" pos="345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06" autoAdjust="0"/>
    <p:restoredTop sz="94660"/>
  </p:normalViewPr>
  <p:slideViewPr>
    <p:cSldViewPr>
      <p:cViewPr varScale="1">
        <p:scale>
          <a:sx n="145" d="100"/>
          <a:sy n="145" d="100"/>
        </p:scale>
        <p:origin x="270" y="114"/>
      </p:cViewPr>
      <p:guideLst>
        <p:guide orient="horz" pos="2064"/>
        <p:guide pos="34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26.emf"/><Relationship Id="rId4" Type="http://schemas.openxmlformats.org/officeDocument/2006/relationships/image" Target="../media/image2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271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FC81DA-D82C-D248-96DA-971BAA9C8F3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526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tiff>
</file>

<file path=ppt/media/image2.gif>
</file>

<file path=ppt/media/image20.png>
</file>

<file path=ppt/media/image21.jpeg>
</file>

<file path=ppt/media/image22.jpeg>
</file>

<file path=ppt/media/image3.jpeg>
</file>

<file path=ppt/media/image30.tiff>
</file>

<file path=ppt/media/image31.png>
</file>

<file path=ppt/media/image32.png>
</file>

<file path=ppt/media/image33.png>
</file>

<file path=ppt/media/image34.png>
</file>

<file path=ppt/media/image35.tiff>
</file>

<file path=ppt/media/image36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F0D4404-C563-6B43-A824-459A163A637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559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2DB9B85-B68A-EF48-B4BA-660863AA5D07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1020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038E28C-7AE9-C744-861D-D1963C2ACF8F}" type="slidenum">
              <a:rPr lang="en-US" sz="1200"/>
              <a:pPr eaLnBrk="1" hangingPunct="1"/>
              <a:t>18</a:t>
            </a:fld>
            <a:endParaRPr lang="en-US" sz="1200"/>
          </a:p>
        </p:txBody>
      </p:sp>
      <p:sp>
        <p:nvSpPr>
          <p:cNvPr id="972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213F1C8-EC54-C748-8F5E-C7C27F7A4052}" type="slidenum">
              <a:rPr lang="en-US" sz="1200"/>
              <a:pPr eaLnBrk="1" hangingPunct="1"/>
              <a:t>19</a:t>
            </a:fld>
            <a:endParaRPr lang="en-US" sz="1200"/>
          </a:p>
        </p:txBody>
      </p:sp>
      <p:sp>
        <p:nvSpPr>
          <p:cNvPr id="9933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B653AF8-8B1F-534C-A60C-A526ADB4A354}" type="slidenum">
              <a:rPr lang="en-US" sz="1200"/>
              <a:pPr eaLnBrk="1" hangingPunct="1"/>
              <a:t>20</a:t>
            </a:fld>
            <a:endParaRPr lang="en-US" sz="1200"/>
          </a:p>
        </p:txBody>
      </p:sp>
      <p:sp>
        <p:nvSpPr>
          <p:cNvPr id="10137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3BF3B05-AE28-D34F-87D0-172CAF132044}" type="slidenum">
              <a:rPr lang="en-US" sz="1200"/>
              <a:pPr eaLnBrk="1" hangingPunct="1"/>
              <a:t>21</a:t>
            </a:fld>
            <a:endParaRPr lang="en-US" sz="1200"/>
          </a:p>
        </p:txBody>
      </p:sp>
      <p:sp>
        <p:nvSpPr>
          <p:cNvPr id="1034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2DC439A-DFCA-0A4E-9570-43417EE813B0}" type="slidenum">
              <a:rPr lang="en-US" sz="1200"/>
              <a:pPr eaLnBrk="1" hangingPunct="1"/>
              <a:t>22</a:t>
            </a:fld>
            <a:endParaRPr lang="en-US" sz="1200"/>
          </a:p>
        </p:txBody>
      </p:sp>
      <p:sp>
        <p:nvSpPr>
          <p:cNvPr id="1054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AD54BA8-1D6A-A544-ADE7-6155E2669D46}" type="slidenum">
              <a:rPr lang="en-US" sz="1200"/>
              <a:pPr eaLnBrk="1" hangingPunct="1"/>
              <a:t>23</a:t>
            </a:fld>
            <a:endParaRPr lang="en-US" sz="1200"/>
          </a:p>
        </p:txBody>
      </p:sp>
      <p:sp>
        <p:nvSpPr>
          <p:cNvPr id="10752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0539AAD1-1D7A-3C47-AD1C-CDE5F6653301}" type="slidenum">
              <a:rPr lang="en-US" sz="1200"/>
              <a:pPr eaLnBrk="1" hangingPunct="1"/>
              <a:t>24</a:t>
            </a:fld>
            <a:endParaRPr lang="en-US" sz="1200"/>
          </a:p>
        </p:txBody>
      </p:sp>
      <p:sp>
        <p:nvSpPr>
          <p:cNvPr id="11161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93A1786-3B14-A444-BAAA-FCB184F79E09}" type="slidenum">
              <a:rPr lang="en-US" sz="1200"/>
              <a:pPr eaLnBrk="1" hangingPunct="1"/>
              <a:t>25</a:t>
            </a:fld>
            <a:endParaRPr lang="en-US" sz="1200"/>
          </a:p>
        </p:txBody>
      </p:sp>
      <p:sp>
        <p:nvSpPr>
          <p:cNvPr id="11366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E4533F61-2C4D-B243-8EC9-DA0DEA80BE28}" type="slidenum">
              <a:rPr lang="en-US" sz="1200"/>
              <a:pPr eaLnBrk="1" hangingPunct="1"/>
              <a:t>26</a:t>
            </a:fld>
            <a:endParaRPr lang="en-US" sz="1200"/>
          </a:p>
        </p:txBody>
      </p:sp>
      <p:sp>
        <p:nvSpPr>
          <p:cNvPr id="10957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A312230-4A94-9342-95B2-6484C2F87F15}" type="slidenum">
              <a:rPr lang="en-US" sz="1200"/>
              <a:pPr eaLnBrk="1" hangingPunct="1"/>
              <a:t>27</a:t>
            </a:fld>
            <a:endParaRPr lang="en-US" sz="1200"/>
          </a:p>
        </p:txBody>
      </p:sp>
      <p:sp>
        <p:nvSpPr>
          <p:cNvPr id="1157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475E657-1F50-7240-B798-6A89C5FAC717}" type="slidenum">
              <a:rPr lang="en-US" sz="1200"/>
              <a:pPr eaLnBrk="1" hangingPunct="1"/>
              <a:t>2</a:t>
            </a:fld>
            <a:endParaRPr lang="en-US" sz="1200"/>
          </a:p>
        </p:txBody>
      </p:sp>
      <p:sp>
        <p:nvSpPr>
          <p:cNvPr id="194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3F55678-785C-8546-832D-323F48710A95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9113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A312230-4A94-9342-95B2-6484C2F87F15}" type="slidenum">
              <a:rPr lang="en-US" sz="1200"/>
              <a:pPr eaLnBrk="1" hangingPunct="1"/>
              <a:t>29</a:t>
            </a:fld>
            <a:endParaRPr lang="en-US" sz="1200"/>
          </a:p>
        </p:txBody>
      </p:sp>
      <p:sp>
        <p:nvSpPr>
          <p:cNvPr id="1157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45DC473-6AF4-1B4E-A891-802B4C20D324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11776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AC80CF7-95A0-DE45-AD32-612A837E351C}" type="slidenum">
              <a:rPr lang="en-US" sz="1200"/>
              <a:pPr eaLnBrk="1" hangingPunct="1"/>
              <a:t>31</a:t>
            </a:fld>
            <a:endParaRPr lang="en-US" sz="1200"/>
          </a:p>
        </p:txBody>
      </p:sp>
      <p:sp>
        <p:nvSpPr>
          <p:cNvPr id="11981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7D633A05-7297-6B4F-B4F5-39BAD6D380D6}" type="slidenum">
              <a:rPr lang="en-US" sz="1200"/>
              <a:pPr eaLnBrk="1" hangingPunct="1"/>
              <a:t>32</a:t>
            </a:fld>
            <a:endParaRPr lang="en-US" sz="1200"/>
          </a:p>
        </p:txBody>
      </p:sp>
      <p:sp>
        <p:nvSpPr>
          <p:cNvPr id="8909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B8399C4-3731-A149-B8F0-D4A65DAF9C99}" type="slidenum">
              <a:rPr lang="en-US" sz="1200"/>
              <a:pPr eaLnBrk="1" hangingPunct="1"/>
              <a:t>33</a:t>
            </a:fld>
            <a:endParaRPr lang="en-US" sz="1200"/>
          </a:p>
        </p:txBody>
      </p:sp>
      <p:sp>
        <p:nvSpPr>
          <p:cNvPr id="2560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00A7A11-C490-2142-ACD2-2CF6B78E3ED3}" type="slidenum">
              <a:rPr lang="en-US" sz="1200"/>
              <a:pPr eaLnBrk="1" hangingPunct="1"/>
              <a:t>34</a:t>
            </a:fld>
            <a:endParaRPr lang="en-US" sz="1200"/>
          </a:p>
        </p:txBody>
      </p:sp>
      <p:sp>
        <p:nvSpPr>
          <p:cNvPr id="2765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695AF9C-227E-8348-8874-AF29A8D68653}" type="slidenum">
              <a:rPr lang="en-US" sz="1200"/>
              <a:pPr eaLnBrk="1" hangingPunct="1"/>
              <a:t>35</a:t>
            </a:fld>
            <a:endParaRPr lang="en-US" sz="1200"/>
          </a:p>
        </p:txBody>
      </p:sp>
      <p:sp>
        <p:nvSpPr>
          <p:cNvPr id="2969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4AC4AE9-7608-3A45-ADCA-202C3D75B210}" type="slidenum">
              <a:rPr lang="en-US" sz="1200"/>
              <a:pPr eaLnBrk="1" hangingPunct="1"/>
              <a:t>36</a:t>
            </a:fld>
            <a:endParaRPr lang="en-US" sz="1200"/>
          </a:p>
        </p:txBody>
      </p:sp>
      <p:sp>
        <p:nvSpPr>
          <p:cNvPr id="3174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A255A4F-A0D5-D845-A285-E0C164E51F01}" type="slidenum">
              <a:rPr lang="en-US" sz="1200"/>
              <a:pPr eaLnBrk="1" hangingPunct="1"/>
              <a:t>37</a:t>
            </a:fld>
            <a:endParaRPr lang="en-US" sz="1200"/>
          </a:p>
        </p:txBody>
      </p:sp>
      <p:sp>
        <p:nvSpPr>
          <p:cNvPr id="3379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475E657-1F50-7240-B798-6A89C5FAC717}" type="slidenum">
              <a:rPr lang="en-US" sz="1200"/>
              <a:pPr eaLnBrk="1" hangingPunct="1"/>
              <a:t>3</a:t>
            </a:fld>
            <a:endParaRPr lang="en-US" sz="1200"/>
          </a:p>
        </p:txBody>
      </p:sp>
      <p:sp>
        <p:nvSpPr>
          <p:cNvPr id="194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63851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CAD4D53-0549-7349-907B-140A2DA9CB65}" type="slidenum">
              <a:rPr lang="en-US" sz="1200"/>
              <a:pPr eaLnBrk="1" hangingPunct="1"/>
              <a:t>38</a:t>
            </a:fld>
            <a:endParaRPr lang="en-US" sz="1200"/>
          </a:p>
        </p:txBody>
      </p:sp>
      <p:sp>
        <p:nvSpPr>
          <p:cNvPr id="3584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4AC4AE9-7608-3A45-ADCA-202C3D75B210}" type="slidenum">
              <a:rPr lang="en-US" sz="1200"/>
              <a:pPr eaLnBrk="1" hangingPunct="1"/>
              <a:t>39</a:t>
            </a:fld>
            <a:endParaRPr lang="en-US" sz="1200"/>
          </a:p>
        </p:txBody>
      </p:sp>
      <p:sp>
        <p:nvSpPr>
          <p:cNvPr id="3174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CE29504-24B3-8348-80BC-13C2C1661D15}" type="slidenum">
              <a:rPr lang="en-US" sz="1200"/>
              <a:pPr eaLnBrk="1" hangingPunct="1"/>
              <a:t>42</a:t>
            </a:fld>
            <a:endParaRPr lang="en-US" sz="1200"/>
          </a:p>
        </p:txBody>
      </p:sp>
      <p:sp>
        <p:nvSpPr>
          <p:cNvPr id="389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E68D85E-BBFD-3F4C-9E30-86FE0585E333}" type="slidenum">
              <a:rPr lang="en-US" sz="1200"/>
              <a:pPr eaLnBrk="1" hangingPunct="1"/>
              <a:t>54</a:t>
            </a:fld>
            <a:endParaRPr lang="en-US" sz="1200"/>
          </a:p>
        </p:txBody>
      </p:sp>
      <p:sp>
        <p:nvSpPr>
          <p:cNvPr id="80899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D88F554-D23A-314E-80E6-33CE04074029}" type="slidenum">
              <a:rPr lang="en-US" sz="1200"/>
              <a:pPr eaLnBrk="1" hangingPunct="1"/>
              <a:t>55</a:t>
            </a:fld>
            <a:endParaRPr lang="en-US" sz="1200"/>
          </a:p>
        </p:txBody>
      </p:sp>
      <p:sp>
        <p:nvSpPr>
          <p:cNvPr id="8294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E853D24-46C0-A14B-A445-EA7262632B33}" type="slidenum">
              <a:rPr lang="en-US" sz="1200"/>
              <a:pPr eaLnBrk="1" hangingPunct="1"/>
              <a:t>56</a:t>
            </a:fld>
            <a:endParaRPr lang="en-US" sz="1200"/>
          </a:p>
        </p:txBody>
      </p:sp>
      <p:sp>
        <p:nvSpPr>
          <p:cNvPr id="4301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6761512-EEAA-4447-B0BB-9812335D901B}" type="slidenum">
              <a:rPr lang="en-US" sz="1200"/>
              <a:pPr eaLnBrk="1" hangingPunct="1"/>
              <a:t>57</a:t>
            </a:fld>
            <a:endParaRPr lang="en-US" sz="1200"/>
          </a:p>
        </p:txBody>
      </p:sp>
      <p:sp>
        <p:nvSpPr>
          <p:cNvPr id="45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AC9D797-A441-D745-9F36-F9EAEB401B74}" type="slidenum">
              <a:rPr lang="en-US" sz="1200"/>
              <a:pPr eaLnBrk="1" hangingPunct="1"/>
              <a:t>58</a:t>
            </a:fld>
            <a:endParaRPr lang="en-US" sz="1200"/>
          </a:p>
        </p:txBody>
      </p:sp>
      <p:sp>
        <p:nvSpPr>
          <p:cNvPr id="471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550EC74-32AC-EC47-B0A7-AF20A7FA5236}" type="slidenum">
              <a:rPr lang="en-US" sz="1200"/>
              <a:pPr eaLnBrk="1" hangingPunct="1"/>
              <a:t>59</a:t>
            </a:fld>
            <a:endParaRPr lang="en-US" sz="1200"/>
          </a:p>
        </p:txBody>
      </p:sp>
      <p:sp>
        <p:nvSpPr>
          <p:cNvPr id="4915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E29BCAE-A98C-0843-8CF0-62654C90844A}" type="slidenum">
              <a:rPr lang="en-US" sz="1200"/>
              <a:pPr eaLnBrk="1" hangingPunct="1"/>
              <a:t>60</a:t>
            </a:fld>
            <a:endParaRPr lang="en-US" sz="1200"/>
          </a:p>
        </p:txBody>
      </p:sp>
      <p:sp>
        <p:nvSpPr>
          <p:cNvPr id="5120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794197A-909D-6248-B44E-761B541FFA90}" type="slidenum">
              <a:rPr lang="en-US" sz="1200"/>
              <a:pPr eaLnBrk="1" hangingPunct="1"/>
              <a:t>4</a:t>
            </a:fld>
            <a:endParaRPr lang="en-US" sz="1200"/>
          </a:p>
        </p:txBody>
      </p:sp>
      <p:sp>
        <p:nvSpPr>
          <p:cNvPr id="215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EF72170-0014-044A-82D2-A7857E66FF7F}" type="slidenum">
              <a:rPr lang="en-US" sz="1200"/>
              <a:pPr eaLnBrk="1" hangingPunct="1"/>
              <a:t>61</a:t>
            </a:fld>
            <a:endParaRPr lang="en-US" sz="120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70C8C1FF-342F-044F-9172-66E0B76AAB60}" type="slidenum">
              <a:rPr lang="en-US" sz="1200"/>
              <a:pPr eaLnBrk="1" hangingPunct="1"/>
              <a:t>62</a:t>
            </a:fld>
            <a:endParaRPr lang="en-US" sz="120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8FAC04A-D039-F348-BCEF-A8A796B953A6}" type="slidenum">
              <a:rPr lang="en-US" sz="1200"/>
              <a:pPr eaLnBrk="1" hangingPunct="1"/>
              <a:t>63</a:t>
            </a:fld>
            <a:endParaRPr lang="en-US" sz="120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B91FCFBA-6143-D648-B41F-FF477C1AFBDF}" type="slidenum">
              <a:rPr lang="en-US" sz="1200"/>
              <a:pPr eaLnBrk="1" hangingPunct="1"/>
              <a:t>64</a:t>
            </a:fld>
            <a:endParaRPr lang="en-US" sz="1200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0D9B37D-59CC-4340-BA98-E056CC2D22FC}" type="slidenum">
              <a:rPr lang="en-US" sz="1200"/>
              <a:pPr eaLnBrk="1" hangingPunct="1"/>
              <a:t>66</a:t>
            </a:fld>
            <a:endParaRPr lang="en-US" sz="1200"/>
          </a:p>
        </p:txBody>
      </p:sp>
      <p:sp>
        <p:nvSpPr>
          <p:cNvPr id="140291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7763" y="685800"/>
            <a:ext cx="4567237" cy="3425825"/>
          </a:xfrm>
          <a:solidFill>
            <a:srgbClr val="FFFFFF"/>
          </a:solidFill>
          <a:ln/>
        </p:spPr>
      </p:sp>
      <p:sp>
        <p:nvSpPr>
          <p:cNvPr id="1402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575" y="4343400"/>
            <a:ext cx="502285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56D8BE9-D4F6-A544-9CD0-7FF7DECF38EC}" type="slidenum">
              <a:rPr lang="en-US" sz="1200"/>
              <a:pPr eaLnBrk="1" hangingPunct="1"/>
              <a:t>6</a:t>
            </a:fld>
            <a:endParaRPr lang="en-US" sz="1200"/>
          </a:p>
        </p:txBody>
      </p:sp>
      <p:sp>
        <p:nvSpPr>
          <p:cNvPr id="2355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9354136-8A40-224D-9E8B-F2830D73AA77}" type="slidenum">
              <a:rPr lang="en-US" sz="1200"/>
              <a:pPr eaLnBrk="1" hangingPunct="1"/>
              <a:t>7</a:t>
            </a:fld>
            <a:endParaRPr lang="en-US" sz="1200"/>
          </a:p>
        </p:txBody>
      </p:sp>
      <p:sp>
        <p:nvSpPr>
          <p:cNvPr id="2560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388CD59-9FC1-4748-A7EB-C88707CC0E01}" type="slidenum">
              <a:rPr lang="en-US" sz="1200"/>
              <a:pPr eaLnBrk="1" hangingPunct="1"/>
              <a:t>8</a:t>
            </a:fld>
            <a:endParaRPr lang="en-US" sz="1200"/>
          </a:p>
        </p:txBody>
      </p:sp>
      <p:sp>
        <p:nvSpPr>
          <p:cNvPr id="2765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BAF23D4-AE1A-C742-B4CD-49584DA50D56}" type="slidenum">
              <a:rPr lang="en-US" sz="1200"/>
              <a:pPr eaLnBrk="1" hangingPunct="1"/>
              <a:t>14</a:t>
            </a:fld>
            <a:endParaRPr lang="en-US" sz="1200"/>
          </a:p>
        </p:txBody>
      </p:sp>
      <p:sp>
        <p:nvSpPr>
          <p:cNvPr id="7680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71D28DA0-0C34-2546-99F4-4B338317A208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952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46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5465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83" name="Rectangle 15"/>
          <p:cNvSpPr>
            <a:spLocks noGrp="1" noChangeArrowheads="1"/>
          </p:cNvSpPr>
          <p:nvPr>
            <p:ph type="ctrTitle"/>
          </p:nvPr>
        </p:nvSpPr>
        <p:spPr>
          <a:xfrm>
            <a:off x="685800" y="1752600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6384" name="Rectangle 16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114800"/>
            <a:ext cx="6400800" cy="1752600"/>
          </a:xfrm>
        </p:spPr>
        <p:txBody>
          <a:bodyPr/>
          <a:lstStyle>
            <a:lvl1pPr marL="0" indent="0" algn="ctr">
              <a:buFont typeface="Times" charset="0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75830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152400"/>
            <a:ext cx="7924800" cy="5943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508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04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0"/>
            <a:ext cx="89154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219200"/>
            <a:ext cx="40386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219200"/>
            <a:ext cx="40386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1006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448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914400" y="274639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914400" y="1447800"/>
            <a:ext cx="77724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4652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1" r:id="rId7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9pPr>
    </p:titleStyle>
    <p:bodyStyle>
      <a:lvl1pPr marL="273050" indent="-273050" algn="l" rtl="0" eaLnBrk="1" fontAlgn="base" hangingPunct="1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charset="2"/>
        <a:buChar char=""/>
        <a:defRPr sz="26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547688" indent="-228600" algn="l" rtl="0" eaLnBrk="1" fontAlgn="base" hangingPunct="1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charset="2"/>
        <a:buChar char=""/>
        <a:defRPr sz="24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822325" indent="-228600" algn="l" rtl="0" eaLnBrk="1" fontAlgn="base" hangingPunct="1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charset="2"/>
        <a:buChar char="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096963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charset="2"/>
        <a:buChar char="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1371600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notesSlide" Target="../notesSlides/notesSlide29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23.e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25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notesSlide" Target="../notesSlides/notesSlide30.xml"/><Relationship Id="rId7" Type="http://schemas.openxmlformats.org/officeDocument/2006/relationships/image" Target="../media/image27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5.bin"/><Relationship Id="rId11" Type="http://schemas.openxmlformats.org/officeDocument/2006/relationships/image" Target="../media/image29.emf"/><Relationship Id="rId5" Type="http://schemas.openxmlformats.org/officeDocument/2006/relationships/image" Target="../media/image26.emf"/><Relationship Id="rId10" Type="http://schemas.openxmlformats.org/officeDocument/2006/relationships/oleObject" Target="../embeddings/oleObject7.bin"/><Relationship Id="rId4" Type="http://schemas.openxmlformats.org/officeDocument/2006/relationships/oleObject" Target="../embeddings/oleObject4.bin"/><Relationship Id="rId9" Type="http://schemas.openxmlformats.org/officeDocument/2006/relationships/image" Target="../media/image2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616200" y="762000"/>
            <a:ext cx="6553200" cy="1143000"/>
          </a:xfrm>
        </p:spPr>
        <p:txBody>
          <a:bodyPr/>
          <a:lstStyle/>
          <a:p>
            <a: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  <a:t>CS 224S / LINGUIST 285</a:t>
            </a:r>
            <a:b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</a:br>
            <a: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  <a:t>Spoken Language Processing</a:t>
            </a: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81000" y="3048000"/>
            <a:ext cx="8229600" cy="1752600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Andrew Maas</a:t>
            </a:r>
          </a:p>
          <a:p>
            <a:r>
              <a:rPr lang="en-US" sz="3200" dirty="0">
                <a:solidFill>
                  <a:schemeClr val="accent1"/>
                </a:solidFill>
              </a:rPr>
              <a:t>Stanford University</a:t>
            </a:r>
          </a:p>
          <a:p>
            <a:r>
              <a:rPr lang="en-US" sz="3200" dirty="0">
                <a:solidFill>
                  <a:schemeClr val="accent1"/>
                </a:solidFill>
              </a:rPr>
              <a:t>Spring 2017 </a:t>
            </a:r>
            <a:endParaRPr lang="en-US" sz="3200" dirty="0">
              <a:solidFill>
                <a:schemeClr val="tx2"/>
              </a:solidFill>
            </a:endParaRPr>
          </a:p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</a:rPr>
              <a:t>Lecture 10: Dialogue System Introduction and Frame-Based Dialogue</a:t>
            </a:r>
          </a:p>
          <a:p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Picture 2" descr="94022a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57200"/>
            <a:ext cx="2205593" cy="18389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57800" y="6505591"/>
            <a:ext cx="3886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Original slides by Dan </a:t>
            </a:r>
            <a:r>
              <a:rPr lang="en-US" sz="2000" dirty="0" err="1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Jurafsky</a:t>
            </a:r>
            <a:endParaRPr lang="en-US" sz="2000" dirty="0">
              <a:solidFill>
                <a:schemeClr val="accent1"/>
              </a:solidFill>
              <a:latin typeface="Calibri"/>
              <a:ea typeface="ＭＳ Ｐゴシック" charset="-128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3564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Spoken Synchronous Personal Assistants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/>
              <a:t>Siri</a:t>
            </a:r>
            <a:endParaRPr lang="en-US" dirty="0"/>
          </a:p>
          <a:p>
            <a:r>
              <a:rPr lang="en-US" dirty="0"/>
              <a:t>Google Now</a:t>
            </a:r>
          </a:p>
          <a:p>
            <a:r>
              <a:rPr lang="en-US" dirty="0"/>
              <a:t>Microsoft Cortana</a:t>
            </a:r>
          </a:p>
          <a:p>
            <a:r>
              <a:rPr lang="en-US" dirty="0"/>
              <a:t>Amazon Alexa</a:t>
            </a:r>
          </a:p>
        </p:txBody>
      </p:sp>
    </p:spTree>
    <p:extLst>
      <p:ext uri="{BB962C8B-B14F-4D97-AF65-F5344CB8AC3E}">
        <p14:creationId xmlns:p14="http://schemas.microsoft.com/office/powerpoint/2010/main" val="4199920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pic>
        <p:nvPicPr>
          <p:cNvPr id="6" name="Picture 5" descr="siri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338" y="33867"/>
            <a:ext cx="3863662" cy="6858000"/>
          </a:xfrm>
          <a:prstGeom prst="rect">
            <a:avLst/>
          </a:prstGeom>
        </p:spPr>
      </p:pic>
      <p:pic>
        <p:nvPicPr>
          <p:cNvPr id="8" name="Picture 7" descr="siri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933"/>
            <a:ext cx="38636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736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siri1.PNG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8" r="-271" b="15653"/>
          <a:stretch/>
        </p:blipFill>
        <p:spPr>
          <a:xfrm>
            <a:off x="304800" y="533400"/>
            <a:ext cx="4140200" cy="6200975"/>
          </a:xfrm>
        </p:spPr>
      </p:pic>
      <p:pic>
        <p:nvPicPr>
          <p:cNvPr id="8" name="Content Placeholder 7" descr="siri3.png"/>
          <p:cNvPicPr>
            <a:picLocks noGrp="1" noChangeAspect="1"/>
          </p:cNvPicPr>
          <p:nvPr>
            <p:ph sz="quarter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6" r="802" b="15652"/>
          <a:stretch/>
        </p:blipFill>
        <p:spPr>
          <a:xfrm>
            <a:off x="4800600" y="609600"/>
            <a:ext cx="3928533" cy="5893918"/>
          </a:xfrm>
        </p:spPr>
      </p:pic>
    </p:spTree>
    <p:extLst>
      <p:ext uri="{BB962C8B-B14F-4D97-AF65-F5344CB8AC3E}">
        <p14:creationId xmlns:p14="http://schemas.microsoft.com/office/powerpoint/2010/main" val="155426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siri1.PNG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8" r="-271" b="15653"/>
          <a:stretch/>
        </p:blipFill>
        <p:spPr>
          <a:xfrm>
            <a:off x="127000" y="-76200"/>
            <a:ext cx="4445000" cy="6657488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quarter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1" y="8466"/>
            <a:ext cx="4343400" cy="7709535"/>
          </a:xfrm>
        </p:spPr>
      </p:pic>
    </p:spTree>
    <p:extLst>
      <p:ext uri="{BB962C8B-B14F-4D97-AF65-F5344CB8AC3E}">
        <p14:creationId xmlns:p14="http://schemas.microsoft.com/office/powerpoint/2010/main" val="1907723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Dialogue System Architecture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5779" name="Picture 4" descr="fig 24.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0"/>
            <a:ext cx="9144000" cy="3071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9"/>
            <a:ext cx="9144000" cy="639761"/>
          </a:xfrm>
        </p:spPr>
        <p:txBody>
          <a:bodyPr/>
          <a:lstStyle/>
          <a:p>
            <a:r>
              <a:rPr lang="en-US" sz="3600" dirty="0"/>
              <a:t>Dialog architecture for Personal Assistants</a:t>
            </a:r>
          </a:p>
        </p:txBody>
      </p:sp>
      <p:pic>
        <p:nvPicPr>
          <p:cNvPr id="6" name="Content Placeholder 5" descr="siriarchitecture.tiff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2" t="185" r="1000" b="-1"/>
          <a:stretch/>
        </p:blipFill>
        <p:spPr>
          <a:xfrm>
            <a:off x="114226" y="1447800"/>
            <a:ext cx="9029774" cy="4876800"/>
          </a:xfrm>
        </p:spPr>
      </p:pic>
      <p:sp>
        <p:nvSpPr>
          <p:cNvPr id="7" name="TextBox 6"/>
          <p:cNvSpPr txBox="1"/>
          <p:nvPr/>
        </p:nvSpPr>
        <p:spPr>
          <a:xfrm>
            <a:off x="7162800" y="990600"/>
            <a:ext cx="10733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alibri"/>
                <a:cs typeface="Calibri"/>
              </a:rPr>
              <a:t>Bellegarda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43556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9"/>
            <a:ext cx="9144000" cy="639761"/>
          </a:xfrm>
        </p:spPr>
        <p:txBody>
          <a:bodyPr/>
          <a:lstStyle/>
          <a:p>
            <a:r>
              <a:rPr lang="en-US" sz="3600" dirty="0"/>
              <a:t>Dialog architecture for Personal Assistants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90600"/>
            <a:ext cx="8001000" cy="537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565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Dialogue Manager</a:t>
            </a:r>
          </a:p>
        </p:txBody>
      </p:sp>
      <p:sp>
        <p:nvSpPr>
          <p:cNvPr id="9421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Controls the architecture and structure of dialogue</a:t>
            </a:r>
          </a:p>
          <a:p>
            <a:pPr lvl="1"/>
            <a:r>
              <a:rPr lang="en-US" sz="2800" dirty="0"/>
              <a:t>Takes input from ASR/NLU components</a:t>
            </a:r>
          </a:p>
          <a:p>
            <a:pPr lvl="1"/>
            <a:r>
              <a:rPr lang="en-US" sz="2800" dirty="0"/>
              <a:t>Maintains some sort of state</a:t>
            </a:r>
          </a:p>
          <a:p>
            <a:pPr lvl="1"/>
            <a:r>
              <a:rPr lang="en-US" sz="2800" dirty="0"/>
              <a:t>Interfaces with Task Manager</a:t>
            </a:r>
          </a:p>
          <a:p>
            <a:pPr lvl="1"/>
            <a:r>
              <a:rPr lang="en-US" sz="2800" dirty="0"/>
              <a:t>Passes output to NLG/TTS modules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architectures for dialog management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09600" y="1905000"/>
            <a:ext cx="8534400" cy="4114800"/>
          </a:xfrm>
        </p:spPr>
        <p:txBody>
          <a:bodyPr/>
          <a:lstStyle/>
          <a:p>
            <a:pPr marL="0" indent="0">
              <a:buNone/>
            </a:pPr>
            <a:r>
              <a:rPr lang="en-US" sz="4000" dirty="0"/>
              <a:t>Finite State</a:t>
            </a:r>
          </a:p>
          <a:p>
            <a:pPr marL="0" indent="0">
              <a:buNone/>
            </a:pPr>
            <a:r>
              <a:rPr lang="en-US" sz="4000" dirty="0"/>
              <a:t>Frame-based</a:t>
            </a:r>
          </a:p>
          <a:p>
            <a:pPr marL="0" indent="0">
              <a:buNone/>
            </a:pPr>
            <a:r>
              <a:rPr lang="en-US" sz="4000" dirty="0"/>
              <a:t>Information State </a:t>
            </a:r>
            <a:r>
              <a:rPr lang="en-US" sz="3200" dirty="0"/>
              <a:t>(Markov Decision Process)</a:t>
            </a:r>
            <a:endParaRPr lang="en-US" sz="4000" dirty="0"/>
          </a:p>
          <a:p>
            <a:pPr marL="0" indent="0">
              <a:buNone/>
            </a:pPr>
            <a:r>
              <a:rPr lang="en-US" sz="4000" dirty="0"/>
              <a:t>Classic AI Planning</a:t>
            </a:r>
          </a:p>
          <a:p>
            <a:pPr marL="0" indent="0">
              <a:buNone/>
            </a:pPr>
            <a:r>
              <a:rPr lang="en-US" sz="4000" dirty="0"/>
              <a:t>Distributional / neural network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15961"/>
          </a:xfrm>
        </p:spPr>
        <p:txBody>
          <a:bodyPr/>
          <a:lstStyle/>
          <a:p>
            <a:r>
              <a:rPr lang="en-US" dirty="0"/>
              <a:t>Finite-State Dialog Management</a:t>
            </a:r>
          </a:p>
        </p:txBody>
      </p:sp>
      <p:sp>
        <p:nvSpPr>
          <p:cNvPr id="9830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Consider a trivial airline travel system:</a:t>
            </a:r>
          </a:p>
          <a:p>
            <a:pPr marL="319088" lvl="1" indent="0">
              <a:buNone/>
            </a:pPr>
            <a:r>
              <a:rPr lang="en-US" sz="3200" dirty="0"/>
              <a:t>Ask the user for a departure city</a:t>
            </a:r>
          </a:p>
          <a:p>
            <a:pPr marL="319088" lvl="1" indent="0">
              <a:buNone/>
            </a:pPr>
            <a:r>
              <a:rPr lang="en-US" sz="3200" dirty="0"/>
              <a:t>Ask for a destination city</a:t>
            </a:r>
          </a:p>
          <a:p>
            <a:pPr marL="319088" lvl="1" indent="0">
              <a:buNone/>
            </a:pPr>
            <a:r>
              <a:rPr lang="en-US" sz="3200" dirty="0"/>
              <a:t>Ask for a time</a:t>
            </a:r>
          </a:p>
          <a:p>
            <a:pPr marL="319088" lvl="1" indent="0">
              <a:buNone/>
            </a:pPr>
            <a:r>
              <a:rPr lang="en-US" sz="3200" dirty="0"/>
              <a:t>Ask whether the trip is round-trip or not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563561"/>
          </a:xfrm>
        </p:spPr>
        <p:txBody>
          <a:bodyPr/>
          <a:lstStyle/>
          <a:p>
            <a:r>
              <a:rPr lang="en-US" dirty="0"/>
              <a:t>Dialog section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143000"/>
            <a:ext cx="7772400" cy="4572000"/>
          </a:xfrm>
        </p:spPr>
        <p:txBody>
          <a:bodyPr/>
          <a:lstStyle/>
          <a:p>
            <a:r>
              <a:rPr lang="en-US" sz="2800" dirty="0"/>
              <a:t>May 3: Dialog introduction. Frame based systems</a:t>
            </a:r>
          </a:p>
          <a:p>
            <a:r>
              <a:rPr lang="en-US" sz="2800" dirty="0"/>
              <a:t>May 8: Human conversation. Reinforcement learning for dialog</a:t>
            </a:r>
          </a:p>
          <a:p>
            <a:r>
              <a:rPr lang="en-US" sz="2800" dirty="0"/>
              <a:t>May 10: Deep learning for dialog (</a:t>
            </a:r>
            <a:r>
              <a:rPr lang="en-US" sz="2800" dirty="0" err="1"/>
              <a:t>Jiwei</a:t>
            </a:r>
            <a:r>
              <a:rPr lang="en-US" sz="2800" dirty="0"/>
              <a:t>)</a:t>
            </a:r>
          </a:p>
          <a:p>
            <a:r>
              <a:rPr lang="en-US" sz="2800" dirty="0"/>
              <a:t>May 31: Dialog in industry (Alex Lebrun, Founder of Wit.ai and Facebook M)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334961"/>
          </a:xfrm>
        </p:spPr>
        <p:txBody>
          <a:bodyPr/>
          <a:lstStyle/>
          <a:p>
            <a:r>
              <a:rPr lang="en-US" dirty="0"/>
              <a:t>Finite State Dialog Manager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0355" name="Picture 4" descr="fig 24.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38200" y="749961"/>
            <a:ext cx="10549418" cy="61080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944561"/>
          </a:xfrm>
        </p:spPr>
        <p:txBody>
          <a:bodyPr/>
          <a:lstStyle/>
          <a:p>
            <a:r>
              <a:rPr lang="en-US" dirty="0"/>
              <a:t>Finite-state dialog managers</a:t>
            </a:r>
          </a:p>
        </p:txBody>
      </p:sp>
      <p:sp>
        <p:nvSpPr>
          <p:cNvPr id="10240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System completely controls the conversation with the user.</a:t>
            </a:r>
          </a:p>
          <a:p>
            <a:r>
              <a:rPr lang="en-US" sz="3200" dirty="0"/>
              <a:t>It asks the user a series of questions</a:t>
            </a:r>
          </a:p>
          <a:p>
            <a:r>
              <a:rPr lang="en-US" sz="3200" dirty="0"/>
              <a:t>Ignoring (or misinterpreting) anything the user says that is not a direct answer to the system’s questions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Dialogue Initiative</a:t>
            </a:r>
          </a:p>
        </p:txBody>
      </p:sp>
      <p:sp>
        <p:nvSpPr>
          <p:cNvPr id="10445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600" dirty="0"/>
              <a:t>Systems that control conversation like this are </a:t>
            </a:r>
            <a:r>
              <a:rPr lang="en-US" sz="3600" b="1" dirty="0">
                <a:solidFill>
                  <a:srgbClr val="0000FF"/>
                </a:solidFill>
              </a:rPr>
              <a:t>system initiative </a:t>
            </a:r>
            <a:r>
              <a:rPr lang="en-US" sz="3600" dirty="0"/>
              <a:t>or </a:t>
            </a:r>
            <a:r>
              <a:rPr lang="en-US" sz="3600" b="1" dirty="0">
                <a:solidFill>
                  <a:srgbClr val="0000FF"/>
                </a:solidFill>
              </a:rPr>
              <a:t>single initiative</a:t>
            </a:r>
            <a:r>
              <a:rPr lang="en-US" sz="3600" dirty="0"/>
              <a:t>.</a:t>
            </a:r>
          </a:p>
          <a:p>
            <a:r>
              <a:rPr lang="en-US" sz="3600" b="1" dirty="0"/>
              <a:t>Initiative</a:t>
            </a:r>
            <a:r>
              <a:rPr lang="en-US" sz="3600" dirty="0"/>
              <a:t>: who has control of conversation</a:t>
            </a:r>
          </a:p>
          <a:p>
            <a:r>
              <a:rPr lang="en-US" sz="3600" dirty="0"/>
              <a:t>In normal human-human dialogue, initiative shifts back and forth between participants.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868361"/>
          </a:xfrm>
        </p:spPr>
        <p:txBody>
          <a:bodyPr/>
          <a:lstStyle/>
          <a:p>
            <a:r>
              <a:rPr lang="en-US" dirty="0"/>
              <a:t>System Initiative</a:t>
            </a:r>
          </a:p>
        </p:txBody>
      </p:sp>
      <p:sp>
        <p:nvSpPr>
          <p:cNvPr id="10649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09600" y="1295400"/>
            <a:ext cx="8077200" cy="45720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System completely controls the conversation</a:t>
            </a:r>
          </a:p>
          <a:p>
            <a:pPr marL="0" indent="0">
              <a:buNone/>
            </a:pPr>
            <a:endParaRPr lang="en-US" sz="1050" dirty="0"/>
          </a:p>
          <a:p>
            <a:pPr lvl="2"/>
            <a:r>
              <a:rPr lang="en-US" sz="2800" dirty="0"/>
              <a:t>Simple to build</a:t>
            </a:r>
          </a:p>
          <a:p>
            <a:pPr lvl="2"/>
            <a:r>
              <a:rPr lang="en-US" sz="2800" dirty="0"/>
              <a:t>User always knows what they can say next</a:t>
            </a:r>
          </a:p>
          <a:p>
            <a:pPr lvl="2"/>
            <a:r>
              <a:rPr lang="en-US" sz="2800" dirty="0"/>
              <a:t>System always knows what user can say next</a:t>
            </a:r>
          </a:p>
          <a:p>
            <a:pPr lvl="3"/>
            <a:r>
              <a:rPr lang="en-US" sz="2800" dirty="0"/>
              <a:t>Known words: Better performance from ASR</a:t>
            </a:r>
          </a:p>
          <a:p>
            <a:pPr lvl="3"/>
            <a:r>
              <a:rPr lang="en-US" sz="2800" dirty="0"/>
              <a:t>Known topic:  Better performance from NLU</a:t>
            </a:r>
          </a:p>
          <a:p>
            <a:pPr lvl="2"/>
            <a:r>
              <a:rPr lang="en-US" sz="2800" dirty="0"/>
              <a:t>OK for VERY simple tasks (entering a credit card, or login name and password)</a:t>
            </a:r>
          </a:p>
          <a:p>
            <a:pPr lvl="2"/>
            <a:endParaRPr lang="en-US" sz="2800" dirty="0"/>
          </a:p>
          <a:p>
            <a:pPr lvl="2"/>
            <a:r>
              <a:rPr lang="en-US" sz="2800" dirty="0"/>
              <a:t>Too limited</a:t>
            </a:r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81000" y="3124200"/>
            <a:ext cx="6956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008000"/>
                </a:solidFill>
                <a:latin typeface="Calibri"/>
                <a:cs typeface="Calibri"/>
              </a:rPr>
              <a:t>+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91846" y="5257800"/>
            <a:ext cx="4987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008000"/>
                </a:solidFill>
                <a:latin typeface="Calibri"/>
                <a:cs typeface="Calibri"/>
              </a:rPr>
              <a:t>-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Problems with System Initiative</a:t>
            </a:r>
          </a:p>
        </p:txBody>
      </p:sp>
      <p:sp>
        <p:nvSpPr>
          <p:cNvPr id="11059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Real dialogue involves give and take!</a:t>
            </a:r>
          </a:p>
          <a:p>
            <a:r>
              <a:rPr lang="en-US" sz="2800" dirty="0"/>
              <a:t>In travel planning, users might want to say something that is not the direct answer to the question.</a:t>
            </a:r>
          </a:p>
          <a:p>
            <a:r>
              <a:rPr lang="en-US" sz="2800" dirty="0"/>
              <a:t>For example answering more than one question in a sentence:</a:t>
            </a:r>
          </a:p>
          <a:p>
            <a:pPr marL="319088" lvl="1" indent="0">
              <a:buNone/>
            </a:pPr>
            <a:r>
              <a:rPr lang="en-US" sz="2800" dirty="0">
                <a:solidFill>
                  <a:srgbClr val="008000"/>
                </a:solidFill>
              </a:rPr>
              <a:t>Hi, I’d like to fly from Seattle Tuesday morning</a:t>
            </a:r>
          </a:p>
          <a:p>
            <a:pPr marL="319088" lvl="1" indent="0">
              <a:buNone/>
            </a:pPr>
            <a:r>
              <a:rPr lang="en-US" sz="2800" dirty="0">
                <a:solidFill>
                  <a:srgbClr val="008000"/>
                </a:solidFill>
              </a:rPr>
              <a:t>I want a flight from Milwaukee to Orlando one way leaving after 5 p.m. on Wednesday.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Single initiative + universals</a:t>
            </a:r>
          </a:p>
        </p:txBody>
      </p:sp>
      <p:sp>
        <p:nvSpPr>
          <p:cNvPr id="11264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We can give users a little more flexibility by adding </a:t>
            </a:r>
            <a:r>
              <a:rPr lang="en-US" sz="2800" b="1" dirty="0"/>
              <a:t>universals</a:t>
            </a:r>
            <a:r>
              <a:rPr lang="en-US" sz="2800" dirty="0"/>
              <a:t>: commands you can say anywhere</a:t>
            </a:r>
          </a:p>
          <a:p>
            <a:r>
              <a:rPr lang="en-US" sz="2800" dirty="0"/>
              <a:t>As if we augmented every state of FSA with these</a:t>
            </a:r>
          </a:p>
          <a:p>
            <a:pPr marL="319088" lvl="1" indent="0">
              <a:buNone/>
            </a:pPr>
            <a:r>
              <a:rPr lang="en-US" sz="2800" b="1" dirty="0">
                <a:solidFill>
                  <a:srgbClr val="008000"/>
                </a:solidFill>
              </a:rPr>
              <a:t>Help</a:t>
            </a:r>
          </a:p>
          <a:p>
            <a:pPr marL="319088" lvl="1" indent="0">
              <a:buNone/>
            </a:pPr>
            <a:r>
              <a:rPr lang="en-US" sz="2800" b="1" dirty="0">
                <a:solidFill>
                  <a:srgbClr val="008000"/>
                </a:solidFill>
              </a:rPr>
              <a:t>Start over</a:t>
            </a:r>
          </a:p>
          <a:p>
            <a:pPr marL="319088" lvl="1" indent="0">
              <a:buNone/>
            </a:pPr>
            <a:r>
              <a:rPr lang="en-US" sz="2800" b="1" dirty="0">
                <a:solidFill>
                  <a:srgbClr val="008000"/>
                </a:solidFill>
              </a:rPr>
              <a:t>Correct</a:t>
            </a:r>
          </a:p>
          <a:p>
            <a:r>
              <a:rPr lang="en-US" sz="2800" dirty="0"/>
              <a:t>This describes many implemented systems</a:t>
            </a:r>
          </a:p>
          <a:p>
            <a:r>
              <a:rPr lang="en-US" sz="2800" dirty="0"/>
              <a:t>But still doesn’t allow user much flexibility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868361"/>
          </a:xfrm>
        </p:spPr>
        <p:txBody>
          <a:bodyPr/>
          <a:lstStyle/>
          <a:p>
            <a:r>
              <a:rPr lang="en-US" dirty="0"/>
              <a:t>User Initiative</a:t>
            </a:r>
          </a:p>
        </p:txBody>
      </p:sp>
      <p:sp>
        <p:nvSpPr>
          <p:cNvPr id="10854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User directs the system</a:t>
            </a:r>
          </a:p>
          <a:p>
            <a:pPr lvl="1"/>
            <a:r>
              <a:rPr lang="en-US" sz="3200" dirty="0"/>
              <a:t>Asks a single question, system answers</a:t>
            </a:r>
          </a:p>
          <a:p>
            <a:r>
              <a:rPr lang="en-US" sz="3200" dirty="0"/>
              <a:t>Examples: </a:t>
            </a:r>
            <a:r>
              <a:rPr lang="en-US" sz="3200" b="1" dirty="0"/>
              <a:t>Voice web search</a:t>
            </a:r>
            <a:endParaRPr lang="en-US" sz="3200" dirty="0"/>
          </a:p>
          <a:p>
            <a:r>
              <a:rPr lang="en-US" sz="3200" dirty="0"/>
              <a:t>But system can’t:</a:t>
            </a:r>
          </a:p>
          <a:p>
            <a:pPr lvl="1"/>
            <a:r>
              <a:rPr lang="en-US" sz="3200" dirty="0"/>
              <a:t>ask questions back, </a:t>
            </a:r>
          </a:p>
          <a:p>
            <a:pPr lvl="1"/>
            <a:r>
              <a:rPr lang="en-US" sz="3200" dirty="0"/>
              <a:t>engage in clarification dialogue, </a:t>
            </a:r>
          </a:p>
          <a:p>
            <a:pPr lvl="1"/>
            <a:r>
              <a:rPr lang="en-US" sz="3200" dirty="0"/>
              <a:t>engage in confirmation dialogue</a:t>
            </a:r>
          </a:p>
        </p:txBody>
      </p:sp>
    </p:spTree>
    <p:extLst>
      <p:ext uri="{BB962C8B-B14F-4D97-AF65-F5344CB8AC3E}">
        <p14:creationId xmlns:p14="http://schemas.microsoft.com/office/powerpoint/2010/main" val="623880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Mixed Initiative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447800"/>
            <a:ext cx="7772400" cy="5105400"/>
          </a:xfrm>
        </p:spPr>
        <p:txBody>
          <a:bodyPr/>
          <a:lstStyle/>
          <a:p>
            <a:r>
              <a:rPr lang="en-US" sz="2800" dirty="0"/>
              <a:t>Conversational initiative can shift between system and user</a:t>
            </a:r>
          </a:p>
          <a:p>
            <a:r>
              <a:rPr lang="en-US" sz="2800" dirty="0"/>
              <a:t>Simplest kind of mixed initiative: use the structure of the </a:t>
            </a:r>
            <a:r>
              <a:rPr lang="en-US" sz="2800" b="1" dirty="0"/>
              <a:t>frame</a:t>
            </a:r>
            <a:r>
              <a:rPr lang="en-US" sz="2800" dirty="0"/>
              <a:t> to guide dialogue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example of a frame</a:t>
            </a:r>
          </a:p>
        </p:txBody>
      </p:sp>
      <p:sp>
        <p:nvSpPr>
          <p:cNvPr id="9011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	FLIGHT FRAME:</a:t>
            </a:r>
          </a:p>
          <a:p>
            <a:pPr marL="0" indent="0">
              <a:buNone/>
            </a:pPr>
            <a:r>
              <a:rPr lang="en-US" dirty="0"/>
              <a:t>		ORIGIN:</a:t>
            </a:r>
          </a:p>
          <a:p>
            <a:pPr marL="0" indent="0">
              <a:buNone/>
            </a:pPr>
            <a:r>
              <a:rPr lang="en-US" dirty="0"/>
              <a:t>			CITY: Boston</a:t>
            </a:r>
          </a:p>
          <a:p>
            <a:pPr marL="0" indent="0">
              <a:buNone/>
            </a:pPr>
            <a:r>
              <a:rPr lang="en-US" dirty="0"/>
              <a:t>			DATE:  Tuesday</a:t>
            </a:r>
          </a:p>
          <a:p>
            <a:pPr marL="0" indent="0">
              <a:buNone/>
            </a:pPr>
            <a:r>
              <a:rPr lang="en-US" dirty="0"/>
              <a:t>			TIME:  morning</a:t>
            </a:r>
          </a:p>
          <a:p>
            <a:pPr marL="0" indent="0">
              <a:buNone/>
            </a:pPr>
            <a:r>
              <a:rPr lang="en-US" dirty="0"/>
              <a:t>		DEST:</a:t>
            </a:r>
          </a:p>
          <a:p>
            <a:pPr marL="0" indent="0">
              <a:buNone/>
            </a:pPr>
            <a:r>
              <a:rPr lang="en-US" dirty="0"/>
              <a:t>			CITY: San Francisco</a:t>
            </a:r>
          </a:p>
          <a:p>
            <a:pPr marL="0" indent="0">
              <a:buNone/>
            </a:pPr>
            <a:r>
              <a:rPr lang="en-US" dirty="0"/>
              <a:t>		AIRLINE:</a:t>
            </a:r>
          </a:p>
          <a:p>
            <a:pPr marL="0" indent="0">
              <a:buNone/>
            </a:pPr>
            <a:r>
              <a:rPr lang="en-US" dirty="0"/>
              <a:t>			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416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Mixed Initiative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447800"/>
            <a:ext cx="7772400" cy="5105400"/>
          </a:xfrm>
        </p:spPr>
        <p:txBody>
          <a:bodyPr/>
          <a:lstStyle/>
          <a:p>
            <a:r>
              <a:rPr lang="en-US" sz="2800" dirty="0"/>
              <a:t>Conversational initiative can shift between system and user</a:t>
            </a:r>
          </a:p>
          <a:p>
            <a:r>
              <a:rPr lang="en-US" sz="2800" dirty="0"/>
              <a:t>Simplest kind of mixed initiative: use the structure of the </a:t>
            </a:r>
            <a:r>
              <a:rPr lang="en-US" sz="2800" b="1" dirty="0"/>
              <a:t>frame</a:t>
            </a:r>
            <a:r>
              <a:rPr lang="en-US" sz="2800" dirty="0"/>
              <a:t> to guide dialogue</a:t>
            </a:r>
          </a:p>
          <a:p>
            <a:endParaRPr lang="en-US" dirty="0"/>
          </a:p>
          <a:p>
            <a:pPr marL="319088" lvl="1" indent="0">
              <a:buNone/>
            </a:pPr>
            <a:r>
              <a:rPr lang="en-US" b="1" dirty="0">
                <a:solidFill>
                  <a:srgbClr val="008000"/>
                </a:solidFill>
              </a:rPr>
              <a:t>Slot		Question</a:t>
            </a:r>
          </a:p>
          <a:p>
            <a:pPr marL="319088" lvl="1" indent="0">
              <a:buNone/>
            </a:pPr>
            <a:r>
              <a:rPr lang="en-US" dirty="0">
                <a:solidFill>
                  <a:srgbClr val="008000"/>
                </a:solidFill>
              </a:rPr>
              <a:t>ORIGIN	What city are you leaving from?</a:t>
            </a:r>
          </a:p>
          <a:p>
            <a:pPr marL="319088" lvl="1" indent="0">
              <a:buNone/>
            </a:pPr>
            <a:r>
              <a:rPr lang="en-US" dirty="0">
                <a:solidFill>
                  <a:srgbClr val="008000"/>
                </a:solidFill>
              </a:rPr>
              <a:t>DEST	Where are you going?</a:t>
            </a:r>
          </a:p>
          <a:p>
            <a:pPr marL="319088" lvl="1" indent="0">
              <a:buNone/>
            </a:pPr>
            <a:r>
              <a:rPr lang="en-US" dirty="0">
                <a:solidFill>
                  <a:srgbClr val="008000"/>
                </a:solidFill>
              </a:rPr>
              <a:t>DEPT DATE	What day would you like to leave?</a:t>
            </a:r>
          </a:p>
          <a:p>
            <a:pPr marL="319088" lvl="1" indent="0">
              <a:buNone/>
            </a:pPr>
            <a:r>
              <a:rPr lang="en-US" dirty="0">
                <a:solidFill>
                  <a:srgbClr val="008000"/>
                </a:solidFill>
              </a:rPr>
              <a:t>DEPT TIME	What time would you like to leave?</a:t>
            </a:r>
          </a:p>
          <a:p>
            <a:pPr marL="319088" lvl="1" indent="0">
              <a:buNone/>
            </a:pPr>
            <a:r>
              <a:rPr lang="en-US" dirty="0">
                <a:solidFill>
                  <a:srgbClr val="008000"/>
                </a:solidFill>
              </a:rPr>
              <a:t>AIRLINE	What is your preferred airline?</a:t>
            </a:r>
          </a:p>
        </p:txBody>
      </p:sp>
    </p:spTree>
    <p:extLst>
      <p:ext uri="{BB962C8B-B14F-4D97-AF65-F5344CB8AC3E}">
        <p14:creationId xmlns:p14="http://schemas.microsoft.com/office/powerpoint/2010/main" val="78416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563561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143000"/>
            <a:ext cx="7772400" cy="4572000"/>
          </a:xfrm>
        </p:spPr>
        <p:txBody>
          <a:bodyPr/>
          <a:lstStyle/>
          <a:p>
            <a:r>
              <a:rPr lang="en-US" sz="2800" dirty="0"/>
              <a:t>Basic Conversational Agents</a:t>
            </a:r>
          </a:p>
          <a:p>
            <a:pPr lvl="1"/>
            <a:r>
              <a:rPr lang="en-US" sz="2800" dirty="0"/>
              <a:t>ASR</a:t>
            </a:r>
          </a:p>
          <a:p>
            <a:pPr lvl="1"/>
            <a:r>
              <a:rPr lang="en-US" sz="2800" dirty="0"/>
              <a:t>NLU</a:t>
            </a:r>
          </a:p>
          <a:p>
            <a:pPr lvl="1"/>
            <a:r>
              <a:rPr lang="en-US" sz="2800" dirty="0"/>
              <a:t>Generation</a:t>
            </a:r>
          </a:p>
          <a:p>
            <a:pPr lvl="1"/>
            <a:r>
              <a:rPr lang="en-US" sz="2800" dirty="0"/>
              <a:t>Dialogue Manager</a:t>
            </a:r>
          </a:p>
          <a:p>
            <a:r>
              <a:rPr lang="en-US" sz="2800" dirty="0"/>
              <a:t>Dialogue Manager Design</a:t>
            </a:r>
          </a:p>
          <a:p>
            <a:pPr lvl="1"/>
            <a:r>
              <a:rPr lang="en-US" sz="2800" dirty="0"/>
              <a:t>Finite State</a:t>
            </a:r>
          </a:p>
          <a:p>
            <a:pPr lvl="1"/>
            <a:r>
              <a:rPr lang="en-US" sz="2800" dirty="0"/>
              <a:t>Frame-based</a:t>
            </a:r>
          </a:p>
          <a:p>
            <a:r>
              <a:rPr lang="en-US" sz="3000" dirty="0"/>
              <a:t>Dialogue Design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35738174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868361"/>
          </a:xfrm>
        </p:spPr>
        <p:txBody>
          <a:bodyPr/>
          <a:lstStyle/>
          <a:p>
            <a:r>
              <a:rPr lang="en-US" dirty="0"/>
              <a:t>Frames are mixed-initiative</a:t>
            </a:r>
          </a:p>
        </p:txBody>
      </p:sp>
      <p:sp>
        <p:nvSpPr>
          <p:cNvPr id="11673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User can answer multiple questions at once.</a:t>
            </a:r>
          </a:p>
          <a:p>
            <a:r>
              <a:rPr lang="en-US" sz="2800" dirty="0"/>
              <a:t>System asks questions of user, filling any slots that user specifies</a:t>
            </a:r>
          </a:p>
          <a:p>
            <a:pPr lvl="1"/>
            <a:r>
              <a:rPr lang="en-US" sz="2800" dirty="0"/>
              <a:t>When frame is filled, do database query</a:t>
            </a:r>
          </a:p>
          <a:p>
            <a:r>
              <a:rPr lang="en-US" sz="2800" dirty="0"/>
              <a:t>If user answers 3 questions at once, system has to fill slots and not ask these questions again!</a:t>
            </a:r>
          </a:p>
          <a:p>
            <a:pPr lvl="1"/>
            <a:r>
              <a:rPr lang="en-US" sz="2800" dirty="0"/>
              <a:t>Avoids strict constraints on order of the finite-state architecture.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Multiple frames</a:t>
            </a:r>
          </a:p>
        </p:txBody>
      </p:sp>
      <p:sp>
        <p:nvSpPr>
          <p:cNvPr id="11878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flights, hotels, rental cars</a:t>
            </a:r>
          </a:p>
          <a:p>
            <a:r>
              <a:rPr lang="en-US"/>
              <a:t>Flight legs: Each flight can have multiple legs, which might need to be discussed separately</a:t>
            </a:r>
          </a:p>
          <a:p>
            <a:r>
              <a:rPr lang="en-US"/>
              <a:t>Presenting the flights (If there are multiple flights meeting users constraints)</a:t>
            </a:r>
          </a:p>
          <a:p>
            <a:pPr lvl="1"/>
            <a:r>
              <a:rPr lang="en-US"/>
              <a:t>It has slots like 1ST_FLIGHT or 2ND_FLIGHT so user can ask </a:t>
            </a:r>
            <a:r>
              <a:rPr lang="ja-JP" altLang="en-US"/>
              <a:t>“</a:t>
            </a:r>
            <a:r>
              <a:rPr lang="en-US"/>
              <a:t>how much is the second one</a:t>
            </a:r>
            <a:r>
              <a:rPr lang="ja-JP" altLang="en-US"/>
              <a:t>”</a:t>
            </a:r>
            <a:endParaRPr lang="en-US"/>
          </a:p>
          <a:p>
            <a:r>
              <a:rPr lang="en-US"/>
              <a:t>General route information:</a:t>
            </a:r>
          </a:p>
          <a:p>
            <a:pPr lvl="1"/>
            <a:r>
              <a:rPr lang="en-US"/>
              <a:t>Which airlines fly from Boston to San Francisco</a:t>
            </a:r>
          </a:p>
          <a:p>
            <a:r>
              <a:rPr lang="en-US"/>
              <a:t>Airfare practices:</a:t>
            </a:r>
          </a:p>
          <a:p>
            <a:pPr lvl="1"/>
            <a:r>
              <a:rPr lang="en-US"/>
              <a:t>Do I have to stay over Saturday to get a decent airfare?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Natural Language Understanding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There are many ways to represent the meaning of sentences</a:t>
            </a:r>
          </a:p>
          <a:p>
            <a:r>
              <a:rPr lang="en-US" sz="2800" dirty="0"/>
              <a:t>For speech dialogue systems, most common is “Frame and slot semantics”.</a:t>
            </a:r>
          </a:p>
        </p:txBody>
      </p:sp>
    </p:spTree>
    <p:extLst>
      <p:ext uri="{BB962C8B-B14F-4D97-AF65-F5344CB8AC3E}">
        <p14:creationId xmlns:p14="http://schemas.microsoft.com/office/powerpoint/2010/main" val="18786288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example of a frame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Show me morning flights from Boston to SF on Tuesday.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SHOW:</a:t>
            </a:r>
          </a:p>
          <a:p>
            <a:pPr marL="0" indent="0">
              <a:buNone/>
            </a:pPr>
            <a:r>
              <a:rPr lang="en-US" dirty="0"/>
              <a:t>	FLIGHTS:</a:t>
            </a:r>
          </a:p>
          <a:p>
            <a:pPr marL="0" indent="0">
              <a:buNone/>
            </a:pPr>
            <a:r>
              <a:rPr lang="en-US" dirty="0"/>
              <a:t>		ORIGIN:</a:t>
            </a:r>
          </a:p>
          <a:p>
            <a:pPr marL="0" indent="0">
              <a:buNone/>
            </a:pPr>
            <a:r>
              <a:rPr lang="en-US" dirty="0"/>
              <a:t>			CITY: Boston</a:t>
            </a:r>
          </a:p>
          <a:p>
            <a:pPr marL="0" indent="0">
              <a:buNone/>
            </a:pPr>
            <a:r>
              <a:rPr lang="en-US" dirty="0"/>
              <a:t>			DATE:  Tuesday</a:t>
            </a:r>
          </a:p>
          <a:p>
            <a:pPr marL="0" indent="0">
              <a:buNone/>
            </a:pPr>
            <a:r>
              <a:rPr lang="en-US" dirty="0"/>
              <a:t>			TIME:  morning</a:t>
            </a:r>
          </a:p>
          <a:p>
            <a:pPr marL="0" indent="0">
              <a:buNone/>
            </a:pPr>
            <a:r>
              <a:rPr lang="en-US" dirty="0"/>
              <a:t>		DEST:</a:t>
            </a:r>
          </a:p>
          <a:p>
            <a:pPr marL="0" indent="0">
              <a:buNone/>
            </a:pPr>
            <a:r>
              <a:rPr lang="en-US" dirty="0"/>
              <a:t>			CITY: San Francisco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6395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Semantics for a sentence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LIST       FLIGHTS   ORIGIN</a:t>
            </a:r>
          </a:p>
          <a:p>
            <a:pPr marL="0" indent="0">
              <a:buNone/>
            </a:pPr>
            <a:r>
              <a:rPr lang="en-US" dirty="0"/>
              <a:t>Show me   flights      from Boston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DESTINATION         DEPARTDATE</a:t>
            </a:r>
          </a:p>
          <a:p>
            <a:pPr marL="0" indent="0">
              <a:buNone/>
            </a:pPr>
            <a:r>
              <a:rPr lang="en-US" dirty="0"/>
              <a:t>      to San Francisco  on  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DEPARTTIME</a:t>
            </a:r>
          </a:p>
          <a:p>
            <a:pPr marL="0" indent="0">
              <a:buNone/>
            </a:pPr>
            <a:r>
              <a:rPr lang="en-US" dirty="0"/>
              <a:t>      morning</a:t>
            </a:r>
          </a:p>
        </p:txBody>
      </p:sp>
    </p:spTree>
    <p:extLst>
      <p:ext uri="{BB962C8B-B14F-4D97-AF65-F5344CB8AC3E}">
        <p14:creationId xmlns:p14="http://schemas.microsoft.com/office/powerpoint/2010/main" val="35977523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Idea: HMMs for semantics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600200"/>
            <a:ext cx="7772400" cy="4419600"/>
          </a:xfrm>
        </p:spPr>
        <p:txBody>
          <a:bodyPr/>
          <a:lstStyle/>
          <a:p>
            <a:r>
              <a:rPr lang="en-US" sz="3200" dirty="0"/>
              <a:t>Hidden units are slot names</a:t>
            </a:r>
          </a:p>
          <a:p>
            <a:pPr marL="319088" lvl="1" indent="0">
              <a:buNone/>
            </a:pPr>
            <a:r>
              <a:rPr lang="en-US" sz="3200" dirty="0">
                <a:solidFill>
                  <a:srgbClr val="008000"/>
                </a:solidFill>
              </a:rPr>
              <a:t>ORIGIN</a:t>
            </a:r>
          </a:p>
          <a:p>
            <a:pPr marL="319088" lvl="1" indent="0">
              <a:buNone/>
            </a:pPr>
            <a:r>
              <a:rPr lang="en-US" sz="3200" dirty="0">
                <a:solidFill>
                  <a:srgbClr val="008000"/>
                </a:solidFill>
              </a:rPr>
              <a:t>DESTCITY</a:t>
            </a:r>
          </a:p>
          <a:p>
            <a:pPr marL="319088" lvl="1" indent="0">
              <a:buNone/>
            </a:pPr>
            <a:r>
              <a:rPr lang="en-US" sz="3200" dirty="0">
                <a:solidFill>
                  <a:srgbClr val="008000"/>
                </a:solidFill>
              </a:rPr>
              <a:t>DEPARTTIME</a:t>
            </a:r>
          </a:p>
          <a:p>
            <a:pPr marL="319088" lvl="1" indent="0">
              <a:buNone/>
            </a:pPr>
            <a:endParaRPr lang="en-US" sz="3200" dirty="0">
              <a:solidFill>
                <a:srgbClr val="008000"/>
              </a:solidFill>
            </a:endParaRPr>
          </a:p>
          <a:p>
            <a:r>
              <a:rPr lang="en-US" sz="3200" dirty="0"/>
              <a:t>Observations are word sequences</a:t>
            </a:r>
          </a:p>
          <a:p>
            <a:pPr marL="319088" lvl="1" indent="0">
              <a:buNone/>
            </a:pPr>
            <a:r>
              <a:rPr lang="en-US" sz="3000" dirty="0">
                <a:solidFill>
                  <a:srgbClr val="008000"/>
                </a:solidFill>
              </a:rPr>
              <a:t>on Tuesday</a:t>
            </a:r>
          </a:p>
        </p:txBody>
      </p:sp>
    </p:spTree>
    <p:extLst>
      <p:ext uri="{BB962C8B-B14F-4D97-AF65-F5344CB8AC3E}">
        <p14:creationId xmlns:p14="http://schemas.microsoft.com/office/powerpoint/2010/main" val="31126011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9"/>
            <a:ext cx="8686800" cy="1143000"/>
          </a:xfrm>
        </p:spPr>
        <p:txBody>
          <a:bodyPr/>
          <a:lstStyle/>
          <a:p>
            <a:r>
              <a:rPr lang="en-US" sz="4400" dirty="0"/>
              <a:t>HMM model of semantics 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24" name="Picture 4" descr="fig 24.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5413"/>
            <a:ext cx="9144000" cy="152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562600" y="914400"/>
            <a:ext cx="33281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latin typeface="Calibri"/>
                <a:cs typeface="Calibri"/>
              </a:rPr>
              <a:t>Pieraccini</a:t>
            </a:r>
            <a:r>
              <a:rPr lang="en-US" sz="2800" dirty="0">
                <a:latin typeface="Calibri"/>
                <a:cs typeface="Calibri"/>
              </a:rPr>
              <a:t> et al (1991)</a:t>
            </a:r>
          </a:p>
        </p:txBody>
      </p:sp>
    </p:spTree>
    <p:extLst>
      <p:ext uri="{BB962C8B-B14F-4D97-AF65-F5344CB8AC3E}">
        <p14:creationId xmlns:p14="http://schemas.microsoft.com/office/powerpoint/2010/main" val="2089061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3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868361"/>
          </a:xfrm>
        </p:spPr>
        <p:txBody>
          <a:bodyPr/>
          <a:lstStyle/>
          <a:p>
            <a:r>
              <a:rPr lang="en-US" dirty="0"/>
              <a:t>Semantic HMM</a:t>
            </a:r>
          </a:p>
        </p:txBody>
      </p:sp>
      <p:sp>
        <p:nvSpPr>
          <p:cNvPr id="32774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Goal of HMM model:</a:t>
            </a:r>
          </a:p>
          <a:p>
            <a:pPr marL="319088" lvl="1" indent="0">
              <a:buNone/>
            </a:pPr>
            <a:r>
              <a:rPr lang="en-US" dirty="0"/>
              <a:t> To compute labeling of semantic roles C = c1,c2,…,</a:t>
            </a:r>
            <a:r>
              <a:rPr lang="en-US" dirty="0" err="1"/>
              <a:t>cn</a:t>
            </a:r>
            <a:r>
              <a:rPr lang="en-US" dirty="0"/>
              <a:t> </a:t>
            </a:r>
          </a:p>
          <a:p>
            <a:pPr marL="319088" lvl="1" indent="0">
              <a:buNone/>
            </a:pPr>
            <a:r>
              <a:rPr lang="en-US" dirty="0"/>
              <a:t>	(C for ‘cases’ or ‘concepts’)</a:t>
            </a:r>
          </a:p>
          <a:p>
            <a:pPr marL="319088" lvl="1" indent="0">
              <a:buNone/>
            </a:pPr>
            <a:r>
              <a:rPr lang="en-US" dirty="0"/>
              <a:t> that is most probable given words W</a:t>
            </a:r>
          </a:p>
          <a:p>
            <a:endParaRPr lang="en-US" dirty="0"/>
          </a:p>
        </p:txBody>
      </p:sp>
      <p:graphicFrame>
        <p:nvGraphicFramePr>
          <p:cNvPr id="3277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1548947"/>
              </p:ext>
            </p:extLst>
          </p:nvPr>
        </p:nvGraphicFramePr>
        <p:xfrm>
          <a:off x="571500" y="3505200"/>
          <a:ext cx="5524500" cy="852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19" name="Equation" r:id="rId4" imgW="2552700" imgH="393700" progId="Equation.3">
                  <p:embed/>
                </p:oleObj>
              </mc:Choice>
              <mc:Fallback>
                <p:oleObj name="Equation" r:id="rId4" imgW="25527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" y="3505200"/>
                        <a:ext cx="5524500" cy="852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771" name="Object 3"/>
          <p:cNvGraphicFramePr>
            <a:graphicFrameLocks noChangeAspect="1"/>
          </p:cNvGraphicFramePr>
          <p:nvPr/>
        </p:nvGraphicFramePr>
        <p:xfrm>
          <a:off x="2667000" y="4572000"/>
          <a:ext cx="3187700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0" name="Equation" r:id="rId6" imgW="1473200" imgH="266700" progId="Equation.3">
                  <p:embed/>
                </p:oleObj>
              </mc:Choice>
              <mc:Fallback>
                <p:oleObj name="Equation" r:id="rId6" imgW="1473200" imgH="266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4572000"/>
                        <a:ext cx="3187700" cy="577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772" name="Object 4"/>
          <p:cNvGraphicFramePr>
            <a:graphicFrameLocks noChangeAspect="1"/>
          </p:cNvGraphicFramePr>
          <p:nvPr/>
        </p:nvGraphicFramePr>
        <p:xfrm>
          <a:off x="1219200" y="5257800"/>
          <a:ext cx="7448550" cy="935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1" name="Equation" r:id="rId8" imgW="3441700" imgH="431800" progId="Equation.3">
                  <p:embed/>
                </p:oleObj>
              </mc:Choice>
              <mc:Fallback>
                <p:oleObj name="Equation" r:id="rId8" imgW="34417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0" y="5257800"/>
                        <a:ext cx="7448550" cy="935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55288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HMM </a:t>
            </a:r>
          </a:p>
        </p:txBody>
      </p:sp>
      <p:sp>
        <p:nvSpPr>
          <p:cNvPr id="348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From previous slide:</a:t>
            </a: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Assume simplification: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Final form:</a:t>
            </a:r>
          </a:p>
          <a:p>
            <a:endParaRPr lang="en-US" sz="3200" dirty="0"/>
          </a:p>
          <a:p>
            <a:endParaRPr lang="en-US" sz="3200" dirty="0"/>
          </a:p>
        </p:txBody>
      </p:sp>
      <p:graphicFrame>
        <p:nvGraphicFramePr>
          <p:cNvPr id="3481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8454609"/>
              </p:ext>
            </p:extLst>
          </p:nvPr>
        </p:nvGraphicFramePr>
        <p:xfrm>
          <a:off x="990600" y="5770563"/>
          <a:ext cx="7283450" cy="935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58" name="Equation" r:id="rId4" imgW="3365500" imgH="431800" progId="Equation.3">
                  <p:embed/>
                </p:oleObj>
              </mc:Choice>
              <mc:Fallback>
                <p:oleObj name="Equation" r:id="rId4" imgW="33655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5770563"/>
                        <a:ext cx="7283450" cy="9350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1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8953540"/>
              </p:ext>
            </p:extLst>
          </p:nvPr>
        </p:nvGraphicFramePr>
        <p:xfrm>
          <a:off x="1752600" y="2027237"/>
          <a:ext cx="6904037" cy="868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59" name="Equation" r:id="rId6" imgW="3441700" imgH="431800" progId="Equation.3">
                  <p:embed/>
                </p:oleObj>
              </mc:Choice>
              <mc:Fallback>
                <p:oleObj name="Equation" r:id="rId6" imgW="34417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2027237"/>
                        <a:ext cx="6904037" cy="868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2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5297749"/>
              </p:ext>
            </p:extLst>
          </p:nvPr>
        </p:nvGraphicFramePr>
        <p:xfrm>
          <a:off x="1981200" y="3883025"/>
          <a:ext cx="5716588" cy="38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60" name="Equation" r:id="rId8" imgW="2641600" imgH="177800" progId="Equation.3">
                  <p:embed/>
                </p:oleObj>
              </mc:Choice>
              <mc:Fallback>
                <p:oleObj name="Equation" r:id="rId8" imgW="26416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3883025"/>
                        <a:ext cx="5716588" cy="384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21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328514"/>
              </p:ext>
            </p:extLst>
          </p:nvPr>
        </p:nvGraphicFramePr>
        <p:xfrm>
          <a:off x="2365375" y="4568825"/>
          <a:ext cx="4946650" cy="38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61" name="Equation" r:id="rId10" imgW="2286000" imgH="177800" progId="Equation.3">
                  <p:embed/>
                </p:oleObj>
              </mc:Choice>
              <mc:Fallback>
                <p:oleObj name="Equation" r:id="rId10" imgW="22860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5375" y="4568825"/>
                        <a:ext cx="4946650" cy="384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60067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9"/>
            <a:ext cx="8686800" cy="1143000"/>
          </a:xfrm>
        </p:spPr>
        <p:txBody>
          <a:bodyPr/>
          <a:lstStyle/>
          <a:p>
            <a:r>
              <a:rPr lang="en-US" sz="4400" dirty="0"/>
              <a:t>semi-HMM model of semantics 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24" name="Picture 4" descr="fig 24.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5413"/>
            <a:ext cx="9144000" cy="152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562600" y="914400"/>
            <a:ext cx="33281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latin typeface="Calibri"/>
                <a:cs typeface="Calibri"/>
              </a:rPr>
              <a:t>Pieraccini</a:t>
            </a:r>
            <a:r>
              <a:rPr lang="en-US" sz="2800" dirty="0">
                <a:latin typeface="Calibri"/>
                <a:cs typeface="Calibri"/>
              </a:rPr>
              <a:t> et al (1991)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4876800"/>
            <a:ext cx="871001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"/>
                <a:cs typeface="Calibri"/>
              </a:rPr>
              <a:t>P(W|C) = </a:t>
            </a:r>
          </a:p>
          <a:p>
            <a:r>
              <a:rPr lang="en-US" sz="2800" dirty="0">
                <a:latin typeface="Calibri"/>
                <a:cs typeface="Calibri"/>
              </a:rPr>
              <a:t>     P(</a:t>
            </a:r>
            <a:r>
              <a:rPr lang="en-US" sz="2800" dirty="0" err="1">
                <a:latin typeface="Calibri"/>
                <a:cs typeface="Calibri"/>
              </a:rPr>
              <a:t>me|show,SHOW</a:t>
            </a:r>
            <a:r>
              <a:rPr lang="en-US" sz="2800" dirty="0">
                <a:latin typeface="Calibri"/>
                <a:cs typeface="Calibri"/>
              </a:rPr>
              <a:t>) P(</a:t>
            </a:r>
            <a:r>
              <a:rPr lang="en-US" sz="2800" dirty="0" err="1">
                <a:latin typeface="Calibri"/>
                <a:cs typeface="Calibri"/>
              </a:rPr>
              <a:t>show|SHOW</a:t>
            </a:r>
            <a:r>
              <a:rPr lang="en-US" sz="2800" dirty="0">
                <a:latin typeface="Calibri"/>
                <a:cs typeface="Calibri"/>
              </a:rPr>
              <a:t>) P(</a:t>
            </a:r>
            <a:r>
              <a:rPr lang="en-US" sz="2800" dirty="0" err="1">
                <a:latin typeface="Calibri"/>
                <a:cs typeface="Calibri"/>
              </a:rPr>
              <a:t>flights|FLIGHTS</a:t>
            </a:r>
            <a:r>
              <a:rPr lang="en-US" sz="2800" dirty="0">
                <a:latin typeface="Calibri"/>
                <a:cs typeface="Calibri"/>
              </a:rPr>
              <a:t>)…</a:t>
            </a:r>
          </a:p>
          <a:p>
            <a:r>
              <a:rPr lang="en-US" sz="2800" dirty="0">
                <a:latin typeface="Calibri"/>
                <a:cs typeface="Calibri"/>
              </a:rPr>
              <a:t>        P(FLIGHTS|SHOW)   P(DUMMY|FLIGHTS)…</a:t>
            </a:r>
          </a:p>
        </p:txBody>
      </p:sp>
    </p:spTree>
    <p:extLst>
      <p:ext uri="{BB962C8B-B14F-4D97-AF65-F5344CB8AC3E}">
        <p14:creationId xmlns:p14="http://schemas.microsoft.com/office/powerpoint/2010/main" val="2794456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Conversational Agents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AKA:</a:t>
            </a:r>
          </a:p>
          <a:p>
            <a:pPr lvl="1"/>
            <a:r>
              <a:rPr lang="en-US"/>
              <a:t>Spoken Language Systems</a:t>
            </a:r>
          </a:p>
          <a:p>
            <a:pPr lvl="1"/>
            <a:r>
              <a:rPr lang="en-US"/>
              <a:t>Dialogue Systems</a:t>
            </a:r>
          </a:p>
          <a:p>
            <a:pPr lvl="1"/>
            <a:r>
              <a:rPr lang="en-US"/>
              <a:t>Speech Dialogue Systems</a:t>
            </a:r>
          </a:p>
          <a:p>
            <a:r>
              <a:rPr lang="en-US"/>
              <a:t>Applications:</a:t>
            </a:r>
          </a:p>
          <a:p>
            <a:pPr lvl="1"/>
            <a:r>
              <a:rPr lang="en-US"/>
              <a:t>Travel arrangements (Amtrak, United airlines)</a:t>
            </a:r>
          </a:p>
          <a:p>
            <a:pPr lvl="1"/>
            <a:r>
              <a:rPr lang="en-US"/>
              <a:t>Telephone call routing</a:t>
            </a:r>
          </a:p>
          <a:p>
            <a:pPr lvl="1"/>
            <a:r>
              <a:rPr lang="en-US"/>
              <a:t>Tutoring</a:t>
            </a:r>
          </a:p>
          <a:p>
            <a:pPr lvl="1"/>
            <a:r>
              <a:rPr lang="en-US"/>
              <a:t>Communicating with robots</a:t>
            </a:r>
          </a:p>
          <a:p>
            <a:pPr lvl="1"/>
            <a:r>
              <a:rPr lang="en-US"/>
              <a:t>Anything with limited screen/keyboard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Semi-HMMs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Each hidden state</a:t>
            </a:r>
          </a:p>
          <a:p>
            <a:pPr lvl="1"/>
            <a:r>
              <a:rPr lang="en-US" sz="2800" dirty="0"/>
              <a:t>Can generate multiple observations</a:t>
            </a:r>
          </a:p>
          <a:p>
            <a:r>
              <a:rPr lang="en-US" sz="2800" dirty="0"/>
              <a:t>By contrast, a traditional HMM</a:t>
            </a:r>
          </a:p>
          <a:p>
            <a:pPr lvl="1"/>
            <a:r>
              <a:rPr lang="en-US" sz="2800" dirty="0"/>
              <a:t>One observation per hidden state</a:t>
            </a:r>
          </a:p>
          <a:p>
            <a:pPr lvl="1"/>
            <a:r>
              <a:rPr lang="en-US" sz="2800" dirty="0"/>
              <a:t>Need to loop to have multiple observations with the same state label</a:t>
            </a:r>
          </a:p>
        </p:txBody>
      </p:sp>
    </p:spTree>
    <p:extLst>
      <p:ext uri="{BB962C8B-B14F-4D97-AF65-F5344CB8AC3E}">
        <p14:creationId xmlns:p14="http://schemas.microsoft.com/office/powerpoint/2010/main" val="29198711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train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09600" y="1447800"/>
            <a:ext cx="8534400" cy="4572000"/>
          </a:xfrm>
        </p:spPr>
        <p:txBody>
          <a:bodyPr/>
          <a:lstStyle/>
          <a:p>
            <a:r>
              <a:rPr lang="en-US" dirty="0"/>
              <a:t>Supervised training</a:t>
            </a:r>
          </a:p>
          <a:p>
            <a:r>
              <a:rPr lang="en-US" dirty="0"/>
              <a:t>Label and segment each sentence with frame fillers</a:t>
            </a:r>
          </a:p>
          <a:p>
            <a:r>
              <a:rPr lang="en-US" dirty="0"/>
              <a:t>Essentially learning an N-gram grammar for each slot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3200" dirty="0">
                <a:solidFill>
                  <a:srgbClr val="008000"/>
                </a:solidFill>
              </a:rPr>
              <a:t>LIST            FLIGHTS   DUMMY ORIGIN          DEST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8000"/>
                </a:solidFill>
              </a:rPr>
              <a:t>Show me   flights       that go    from Boston to SF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3273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Another way to do NLU: Semantic Grammars 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CFG in which the LHS of rules is a semantic category:</a:t>
            </a:r>
          </a:p>
          <a:p>
            <a:endParaRPr lang="en-US" dirty="0"/>
          </a:p>
          <a:p>
            <a:pPr marL="319088" lvl="1" indent="0">
              <a:buNone/>
            </a:pPr>
            <a:r>
              <a:rPr lang="en-US" dirty="0"/>
              <a:t>LIST -&gt; show me | I want | can I see|…</a:t>
            </a:r>
          </a:p>
          <a:p>
            <a:pPr marL="319088" lvl="1" indent="0">
              <a:buNone/>
            </a:pPr>
            <a:r>
              <a:rPr lang="en-US" dirty="0"/>
              <a:t>DEPARTTIME -&gt; (</a:t>
            </a:r>
            <a:r>
              <a:rPr lang="en-US" dirty="0" err="1"/>
              <a:t>after|around|before</a:t>
            </a:r>
            <a:r>
              <a:rPr lang="en-US" dirty="0"/>
              <a:t>) HOUR 				                      | morning | afternoon | evening</a:t>
            </a:r>
          </a:p>
          <a:p>
            <a:pPr marL="319088" lvl="1" indent="0">
              <a:buNone/>
            </a:pPr>
            <a:r>
              <a:rPr lang="en-US" dirty="0"/>
              <a:t>HOUR -&gt; </a:t>
            </a:r>
            <a:r>
              <a:rPr lang="en-US" dirty="0" err="1"/>
              <a:t>one|two|three</a:t>
            </a:r>
            <a:r>
              <a:rPr lang="en-US" dirty="0"/>
              <a:t>…|twelve (</a:t>
            </a:r>
            <a:r>
              <a:rPr lang="en-US" dirty="0" err="1"/>
              <a:t>am|pm</a:t>
            </a:r>
            <a:r>
              <a:rPr lang="en-US" dirty="0"/>
              <a:t>)</a:t>
            </a:r>
          </a:p>
          <a:p>
            <a:pPr marL="319088" lvl="1" indent="0">
              <a:buNone/>
            </a:pPr>
            <a:r>
              <a:rPr lang="en-US" dirty="0"/>
              <a:t>FLIGHTS -&gt; (a) </a:t>
            </a:r>
            <a:r>
              <a:rPr lang="en-US" dirty="0" err="1"/>
              <a:t>flight|flights</a:t>
            </a:r>
            <a:endParaRPr lang="en-US" dirty="0"/>
          </a:p>
          <a:p>
            <a:pPr marL="319088" lvl="1" indent="0">
              <a:buNone/>
            </a:pPr>
            <a:r>
              <a:rPr lang="en-US" dirty="0"/>
              <a:t>ORIGIN -&gt; from CITY</a:t>
            </a:r>
          </a:p>
          <a:p>
            <a:pPr marL="319088" lvl="1" indent="0">
              <a:buNone/>
            </a:pPr>
            <a:r>
              <a:rPr lang="en-US" dirty="0"/>
              <a:t>DESTINATION -&gt; to CITY</a:t>
            </a:r>
          </a:p>
          <a:p>
            <a:pPr marL="319088" lvl="1" indent="0">
              <a:buNone/>
            </a:pPr>
            <a:r>
              <a:rPr lang="en-US" dirty="0"/>
              <a:t>CITY -&gt; Boston | San Francisco | Denver | Washington</a:t>
            </a:r>
          </a:p>
        </p:txBody>
      </p:sp>
    </p:spTree>
    <p:extLst>
      <p:ext uri="{BB962C8B-B14F-4D97-AF65-F5344CB8AC3E}">
        <p14:creationId xmlns:p14="http://schemas.microsoft.com/office/powerpoint/2010/main" val="2286342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715961"/>
          </a:xfrm>
        </p:spPr>
        <p:txBody>
          <a:bodyPr/>
          <a:lstStyle/>
          <a:p>
            <a:r>
              <a:rPr lang="en-US" dirty="0"/>
              <a:t>Tina parse tree with semantic rules</a:t>
            </a:r>
          </a:p>
        </p:txBody>
      </p:sp>
      <p:pic>
        <p:nvPicPr>
          <p:cNvPr id="6" name="Content Placeholder 5" descr="tina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" b="112"/>
          <a:stretch>
            <a:fillRect/>
          </a:stretch>
        </p:blipFill>
        <p:spPr>
          <a:xfrm>
            <a:off x="304800" y="1447800"/>
            <a:ext cx="8382000" cy="4930588"/>
          </a:xfrm>
        </p:spPr>
      </p:pic>
      <p:sp>
        <p:nvSpPr>
          <p:cNvPr id="7" name="TextBox 6"/>
          <p:cNvSpPr txBox="1"/>
          <p:nvPr/>
        </p:nvSpPr>
        <p:spPr>
          <a:xfrm>
            <a:off x="6934200" y="1143000"/>
            <a:ext cx="1420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latin typeface="Calibri"/>
                <a:cs typeface="Calibri"/>
              </a:rPr>
              <a:t>Seneff</a:t>
            </a:r>
            <a:r>
              <a:rPr lang="en-US" sz="2000" dirty="0">
                <a:latin typeface="Calibri"/>
                <a:cs typeface="Calibri"/>
              </a:rPr>
              <a:t> 1992</a:t>
            </a:r>
          </a:p>
        </p:txBody>
      </p:sp>
    </p:spTree>
    <p:extLst>
      <p:ext uri="{BB962C8B-B14F-4D97-AF65-F5344CB8AC3E}">
        <p14:creationId xmlns:p14="http://schemas.microsoft.com/office/powerpoint/2010/main" val="14207999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6200"/>
            <a:ext cx="7772400" cy="1143000"/>
          </a:xfrm>
        </p:spPr>
        <p:txBody>
          <a:bodyPr/>
          <a:lstStyle/>
          <a:p>
            <a:r>
              <a:rPr lang="en-US" dirty="0"/>
              <a:t>Phoenix  SLU system:</a:t>
            </a:r>
            <a:br>
              <a:rPr lang="en-US" dirty="0"/>
            </a:br>
            <a:r>
              <a:rPr lang="en-US" dirty="0"/>
              <a:t>Recursive Transition Network</a:t>
            </a:r>
          </a:p>
        </p:txBody>
      </p:sp>
      <p:pic>
        <p:nvPicPr>
          <p:cNvPr id="6" name="Content Placeholder 5" descr="wardfigure.pd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32" r="-5032"/>
          <a:stretch>
            <a:fillRect/>
          </a:stretch>
        </p:blipFill>
        <p:spPr>
          <a:xfrm rot="120000">
            <a:off x="-131978" y="1319228"/>
            <a:ext cx="9712640" cy="5713318"/>
          </a:xfrm>
        </p:spPr>
      </p:pic>
      <p:sp>
        <p:nvSpPr>
          <p:cNvPr id="7" name="TextBox 6"/>
          <p:cNvSpPr txBox="1"/>
          <p:nvPr/>
        </p:nvSpPr>
        <p:spPr>
          <a:xfrm>
            <a:off x="5353179" y="1219200"/>
            <a:ext cx="37908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Ward 1991, figure from Wang, Deng, </a:t>
            </a:r>
            <a:r>
              <a:rPr lang="en-US" dirty="0" err="1">
                <a:latin typeface="Calibri"/>
                <a:cs typeface="Calibri"/>
              </a:rPr>
              <a:t>Acero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612345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8077200" cy="1143000"/>
          </a:xfrm>
        </p:spPr>
        <p:txBody>
          <a:bodyPr/>
          <a:lstStyle/>
          <a:p>
            <a:r>
              <a:rPr lang="en-US" dirty="0"/>
              <a:t>Modern Approach: Semantic Parsing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System translates natural language into logical forms</a:t>
            </a:r>
          </a:p>
          <a:p>
            <a:r>
              <a:rPr lang="en-US" dirty="0"/>
              <a:t>System can act on structured logical forms </a:t>
            </a:r>
          </a:p>
          <a:p>
            <a:r>
              <a:rPr lang="en-US" dirty="0"/>
              <a:t>Modern approaches mix hand engineered grammar generation with machine learning to map input text to output structured form</a:t>
            </a:r>
          </a:p>
        </p:txBody>
      </p:sp>
    </p:spTree>
    <p:extLst>
      <p:ext uri="{BB962C8B-B14F-4D97-AF65-F5344CB8AC3E}">
        <p14:creationId xmlns:p14="http://schemas.microsoft.com/office/powerpoint/2010/main" val="6423973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8077200" cy="1143000"/>
          </a:xfrm>
        </p:spPr>
        <p:txBody>
          <a:bodyPr/>
          <a:lstStyle/>
          <a:p>
            <a:r>
              <a:rPr lang="en-US" dirty="0"/>
              <a:t>Semantic Parsing Output: Database Query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Directly map natural language to database queries</a:t>
            </a:r>
          </a:p>
          <a:p>
            <a:r>
              <a:rPr lang="en-US" dirty="0"/>
              <a:t> Potentially time consuming to build/train for a new schema, but a clean, clear formalism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from Bill McCartney CS224U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076575"/>
            <a:ext cx="8696325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5822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8077200" cy="1143000"/>
          </a:xfrm>
        </p:spPr>
        <p:txBody>
          <a:bodyPr/>
          <a:lstStyle/>
          <a:p>
            <a:r>
              <a:rPr lang="en-US" dirty="0"/>
              <a:t>Semantic Parsing Output: Procedural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Express concept, nested states or action sequences</a:t>
            </a:r>
          </a:p>
          <a:p>
            <a:r>
              <a:rPr lang="en-US" dirty="0"/>
              <a:t>Designing set of possible actions and composition rules can get very complex</a:t>
            </a:r>
          </a:p>
          <a:p>
            <a:r>
              <a:rPr lang="en-US" dirty="0"/>
              <a:t>How much can a user reasonably specify in one utterance?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from Bill McCartney CS224U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802077"/>
            <a:ext cx="7544965" cy="273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0302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8077200" cy="1143000"/>
          </a:xfrm>
        </p:spPr>
        <p:txBody>
          <a:bodyPr/>
          <a:lstStyle/>
          <a:p>
            <a:r>
              <a:rPr lang="en-US" dirty="0"/>
              <a:t>Semantic Parsing Output: Intents and Arguments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Personal assistant voice commands are simple and need to scale to many domains</a:t>
            </a:r>
          </a:p>
          <a:p>
            <a:r>
              <a:rPr lang="en-US" dirty="0"/>
              <a:t>Simplicity helps with robustness and scale, just recognize what </a:t>
            </a:r>
            <a:r>
              <a:rPr lang="en-US" i="1" dirty="0"/>
              <a:t>action</a:t>
            </a:r>
            <a:r>
              <a:rPr lang="en-US" dirty="0"/>
              <a:t> and what required </a:t>
            </a:r>
            <a:r>
              <a:rPr lang="en-US" i="1" dirty="0"/>
              <a:t>arguments</a:t>
            </a:r>
            <a:r>
              <a:rPr lang="en-US" dirty="0"/>
              <a:t> for that action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from Bill McCartney CS224U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43695"/>
            <a:ext cx="9144000" cy="304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7218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Parsing Approach Outline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Very active area of research</a:t>
            </a:r>
          </a:p>
          <a:p>
            <a:r>
              <a:rPr lang="en-US" dirty="0"/>
              <a:t>Define possible syntactic structures using a context-free grammar</a:t>
            </a:r>
          </a:p>
          <a:p>
            <a:r>
              <a:rPr lang="en-US" dirty="0"/>
              <a:t>Construct semantics bottom-up, following syntactic structure</a:t>
            </a:r>
          </a:p>
          <a:p>
            <a:r>
              <a:rPr lang="en-US" dirty="0"/>
              <a:t>Score parses with a (log-linear) model that was fit on training input, action/output pairs</a:t>
            </a:r>
          </a:p>
          <a:p>
            <a:r>
              <a:rPr lang="en-US" dirty="0"/>
              <a:t>Use external annotators to recognize names, dates, places, etc.</a:t>
            </a:r>
          </a:p>
          <a:p>
            <a:r>
              <a:rPr lang="en-US" dirty="0"/>
              <a:t>Grammar induction if possible, or lots of grammar engineering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from Bill McCartney CS224U</a:t>
            </a:r>
          </a:p>
        </p:txBody>
      </p:sp>
    </p:spTree>
    <p:extLst>
      <p:ext uri="{BB962C8B-B14F-4D97-AF65-F5344CB8AC3E}">
        <p14:creationId xmlns:p14="http://schemas.microsoft.com/office/powerpoint/2010/main" val="79212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723161"/>
          </a:xfrm>
        </p:spPr>
        <p:txBody>
          <a:bodyPr/>
          <a:lstStyle/>
          <a:p>
            <a:r>
              <a:rPr lang="en-US" dirty="0"/>
              <a:t>Conversational systems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96850" y="1417639"/>
            <a:ext cx="1676400" cy="2170034"/>
            <a:chOff x="260350" y="1752600"/>
            <a:chExt cx="1676400" cy="2170034"/>
          </a:xfrm>
        </p:grpSpPr>
        <p:pic>
          <p:nvPicPr>
            <p:cNvPr id="105474" name="Picture 2" descr="Image result for amazon ech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" y="1752600"/>
              <a:ext cx="1587500" cy="158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260350" y="3337859"/>
              <a:ext cx="1676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Amazon Echo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2015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108200" y="1683283"/>
            <a:ext cx="1676400" cy="1904389"/>
            <a:chOff x="2171700" y="2018244"/>
            <a:chExt cx="1676400" cy="1904389"/>
          </a:xfrm>
        </p:grpSpPr>
        <p:pic>
          <p:nvPicPr>
            <p:cNvPr id="105476" name="Picture 4" descr="Image result for google hom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590800" y="2018244"/>
              <a:ext cx="838200" cy="1319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2171700" y="3337858"/>
              <a:ext cx="1676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Google Home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2016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178300" y="1361925"/>
            <a:ext cx="1981200" cy="2565975"/>
            <a:chOff x="6172200" y="1687451"/>
            <a:chExt cx="1981200" cy="2565975"/>
          </a:xfrm>
        </p:grpSpPr>
        <p:pic>
          <p:nvPicPr>
            <p:cNvPr id="105478" name="Picture 6" descr="Image result for facebook m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63" r="17271"/>
            <a:stretch/>
          </p:blipFill>
          <p:spPr bwMode="auto">
            <a:xfrm>
              <a:off x="6172200" y="1687451"/>
              <a:ext cx="1981200" cy="1981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6324600" y="3668651"/>
              <a:ext cx="1676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Facebook M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2015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12165" y="3758453"/>
            <a:ext cx="1676400" cy="2969251"/>
            <a:chOff x="275665" y="4114800"/>
            <a:chExt cx="1676400" cy="2969251"/>
          </a:xfrm>
        </p:grpSpPr>
        <p:pic>
          <p:nvPicPr>
            <p:cNvPr id="105480" name="Picture 8" descr="Image result for siri what can i help you with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085" t="1268" r="35084" b="1268"/>
            <a:stretch/>
          </p:blipFill>
          <p:spPr bwMode="auto">
            <a:xfrm>
              <a:off x="624915" y="4114800"/>
              <a:ext cx="977900" cy="2133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275665" y="6253054"/>
              <a:ext cx="1676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Apple 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Siri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2011</a:t>
              </a:r>
            </a:p>
          </p:txBody>
        </p:sp>
      </p:grpSp>
      <p:pic>
        <p:nvPicPr>
          <p:cNvPr id="105482" name="Picture 10" descr="Image result for google assistant exampl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66" t="1021" r="35833" b="992"/>
          <a:stretch/>
        </p:blipFill>
        <p:spPr bwMode="auto">
          <a:xfrm>
            <a:off x="1828800" y="3737707"/>
            <a:ext cx="1079500" cy="215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530350" y="5888890"/>
            <a:ext cx="167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Google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Assistant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2016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41962" y="5896706"/>
            <a:ext cx="167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Microsoft Cortana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2014</a:t>
            </a:r>
          </a:p>
        </p:txBody>
      </p:sp>
      <p:pic>
        <p:nvPicPr>
          <p:cNvPr id="105484" name="Picture 12" descr="Image result for microsoft cortana example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3" t="1" r="54852" b="292"/>
          <a:stretch/>
        </p:blipFill>
        <p:spPr bwMode="auto">
          <a:xfrm>
            <a:off x="3197785" y="3750232"/>
            <a:ext cx="1164755" cy="2126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88" name="Picture 16" descr="Test and launch in Slack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4810" y="3886200"/>
            <a:ext cx="3737678" cy="245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5995449" y="6273225"/>
            <a:ext cx="167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Slack Bot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35773928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final way to do NLU:</a:t>
            </a:r>
            <a:br>
              <a:rPr lang="en-US" dirty="0"/>
            </a:br>
            <a:r>
              <a:rPr lang="en-US" dirty="0"/>
              <a:t>Condition-Action Rules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152400" y="1447800"/>
            <a:ext cx="8991600" cy="5257800"/>
          </a:xfrm>
        </p:spPr>
        <p:txBody>
          <a:bodyPr/>
          <a:lstStyle/>
          <a:p>
            <a:r>
              <a:rPr lang="en-US" sz="3200" dirty="0"/>
              <a:t>Active Ontology: relational network of concepts</a:t>
            </a:r>
          </a:p>
          <a:p>
            <a:pPr lvl="1"/>
            <a:r>
              <a:rPr lang="en-US" sz="3600" b="1" dirty="0"/>
              <a:t>data structures</a:t>
            </a:r>
            <a:r>
              <a:rPr lang="en-US" sz="3600" dirty="0"/>
              <a:t>: a </a:t>
            </a:r>
            <a:r>
              <a:rPr lang="en-US" sz="3600" b="1" dirty="0">
                <a:solidFill>
                  <a:srgbClr val="0000FF"/>
                </a:solidFill>
              </a:rPr>
              <a:t>meeting</a:t>
            </a:r>
            <a:r>
              <a:rPr lang="en-US" sz="3600" dirty="0">
                <a:solidFill>
                  <a:srgbClr val="0000FF"/>
                </a:solidFill>
              </a:rPr>
              <a:t> </a:t>
            </a:r>
            <a:r>
              <a:rPr lang="en-US" sz="3600" dirty="0"/>
              <a:t>has </a:t>
            </a:r>
          </a:p>
          <a:p>
            <a:pPr lvl="2">
              <a:lnSpc>
                <a:spcPct val="90000"/>
              </a:lnSpc>
            </a:pPr>
            <a:r>
              <a:rPr lang="en-US" sz="3200" dirty="0"/>
              <a:t>a date and time, </a:t>
            </a:r>
          </a:p>
          <a:p>
            <a:pPr lvl="2">
              <a:lnSpc>
                <a:spcPct val="90000"/>
              </a:lnSpc>
            </a:pPr>
            <a:r>
              <a:rPr lang="en-US" sz="3200" dirty="0"/>
              <a:t>a location, </a:t>
            </a:r>
          </a:p>
          <a:p>
            <a:pPr lvl="2">
              <a:lnSpc>
                <a:spcPct val="90000"/>
              </a:lnSpc>
            </a:pPr>
            <a:r>
              <a:rPr lang="en-US" sz="3200" dirty="0"/>
              <a:t>a topic </a:t>
            </a:r>
          </a:p>
          <a:p>
            <a:pPr lvl="2">
              <a:lnSpc>
                <a:spcPct val="90000"/>
              </a:lnSpc>
            </a:pPr>
            <a:r>
              <a:rPr lang="en-US" sz="3200" dirty="0"/>
              <a:t>a list of attendees </a:t>
            </a:r>
          </a:p>
          <a:p>
            <a:pPr lvl="1"/>
            <a:r>
              <a:rPr lang="en-US" sz="3600" b="1" dirty="0"/>
              <a:t>rule sets </a:t>
            </a:r>
            <a:r>
              <a:rPr lang="en-US" sz="3600" dirty="0"/>
              <a:t>that perform actions for concepts</a:t>
            </a:r>
          </a:p>
          <a:p>
            <a:pPr lvl="2"/>
            <a:r>
              <a:rPr lang="en-US" sz="3200" dirty="0"/>
              <a:t>the </a:t>
            </a:r>
            <a:r>
              <a:rPr lang="en-US" sz="3200" b="1" dirty="0">
                <a:solidFill>
                  <a:srgbClr val="0000FF"/>
                </a:solidFill>
              </a:rPr>
              <a:t>date</a:t>
            </a:r>
            <a:r>
              <a:rPr lang="en-US" sz="3200" dirty="0">
                <a:solidFill>
                  <a:srgbClr val="0000FF"/>
                </a:solidFill>
              </a:rPr>
              <a:t> </a:t>
            </a:r>
            <a:r>
              <a:rPr lang="en-US" sz="3200" dirty="0"/>
              <a:t>concept turns string</a:t>
            </a:r>
          </a:p>
          <a:p>
            <a:pPr lvl="3"/>
            <a:r>
              <a:rPr lang="en-US" sz="3200" i="1" dirty="0">
                <a:solidFill>
                  <a:srgbClr val="008000"/>
                </a:solidFill>
              </a:rPr>
              <a:t>Monday at 2pm </a:t>
            </a:r>
            <a:r>
              <a:rPr lang="en-US" sz="3200" dirty="0"/>
              <a:t>into</a:t>
            </a:r>
          </a:p>
          <a:p>
            <a:pPr lvl="3"/>
            <a:r>
              <a:rPr lang="en-US" sz="3200" dirty="0"/>
              <a:t>date object </a:t>
            </a:r>
            <a:r>
              <a:rPr lang="en-US" sz="3200" dirty="0">
                <a:latin typeface="Courier"/>
                <a:cs typeface="Courier"/>
              </a:rPr>
              <a:t>date</a:t>
            </a:r>
            <a:r>
              <a:rPr lang="en-US" sz="3200" dirty="0"/>
              <a:t>(</a:t>
            </a:r>
            <a:r>
              <a:rPr lang="en-US" sz="2400" dirty="0"/>
              <a:t>DAY,MONTH,YEAR,HOURS,MINUTES</a:t>
            </a:r>
            <a:r>
              <a:rPr lang="en-US" sz="3200" dirty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45763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868361"/>
          </a:xfrm>
        </p:spPr>
        <p:txBody>
          <a:bodyPr/>
          <a:lstStyle/>
          <a:p>
            <a:r>
              <a:rPr lang="en-US" dirty="0"/>
              <a:t>Rule sets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Collections of </a:t>
            </a:r>
            <a:r>
              <a:rPr lang="en-US" sz="3200" b="1" dirty="0">
                <a:solidFill>
                  <a:srgbClr val="0000FF"/>
                </a:solidFill>
              </a:rPr>
              <a:t>rules</a:t>
            </a:r>
            <a:r>
              <a:rPr lang="en-US" sz="3200" b="1" dirty="0"/>
              <a:t> </a:t>
            </a:r>
            <a:r>
              <a:rPr lang="en-US" sz="3200" dirty="0"/>
              <a:t>consisting of: </a:t>
            </a:r>
          </a:p>
          <a:p>
            <a:pPr lvl="1"/>
            <a:r>
              <a:rPr lang="en-US" sz="3000" dirty="0">
                <a:solidFill>
                  <a:srgbClr val="0000FF"/>
                </a:solidFill>
              </a:rPr>
              <a:t>condition </a:t>
            </a:r>
          </a:p>
          <a:p>
            <a:pPr lvl="1"/>
            <a:r>
              <a:rPr lang="en-US" sz="3000" dirty="0">
                <a:solidFill>
                  <a:srgbClr val="0000FF"/>
                </a:solidFill>
              </a:rPr>
              <a:t>action </a:t>
            </a:r>
          </a:p>
          <a:p>
            <a:r>
              <a:rPr lang="en-US" sz="3200" dirty="0"/>
              <a:t>When user input is processed,  facts added to store and</a:t>
            </a:r>
          </a:p>
          <a:p>
            <a:pPr lvl="1"/>
            <a:r>
              <a:rPr lang="en-US" sz="3000" dirty="0"/>
              <a:t>rule conditions are evaluated </a:t>
            </a:r>
          </a:p>
          <a:p>
            <a:pPr lvl="1"/>
            <a:r>
              <a:rPr lang="en-US" sz="3000" dirty="0"/>
              <a:t>relevant actions executed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7196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944561"/>
          </a:xfrm>
        </p:spPr>
        <p:txBody>
          <a:bodyPr/>
          <a:lstStyle/>
          <a:p>
            <a:r>
              <a:rPr lang="en-US" dirty="0"/>
              <a:t>Part of ontology for meeting task</a:t>
            </a:r>
          </a:p>
        </p:txBody>
      </p:sp>
      <p:pic>
        <p:nvPicPr>
          <p:cNvPr id="5" name="Content Placeholder 4" descr="ontology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521" b="-13521"/>
          <a:stretch>
            <a:fillRect/>
          </a:stretch>
        </p:blipFill>
        <p:spPr>
          <a:xfrm>
            <a:off x="228600" y="990600"/>
            <a:ext cx="8679180" cy="5105400"/>
          </a:xfrm>
        </p:spPr>
      </p:pic>
      <p:sp>
        <p:nvSpPr>
          <p:cNvPr id="6" name="TextBox 5"/>
          <p:cNvSpPr txBox="1"/>
          <p:nvPr/>
        </p:nvSpPr>
        <p:spPr>
          <a:xfrm>
            <a:off x="3505200" y="3048000"/>
            <a:ext cx="855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has-a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9400" y="3124200"/>
            <a:ext cx="1654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may-have-a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" y="5867400"/>
            <a:ext cx="8610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bri"/>
                <a:cs typeface="Calibri"/>
              </a:rPr>
              <a:t>meeting concept: if you don’t yet have a location, ask for a location</a:t>
            </a:r>
          </a:p>
        </p:txBody>
      </p:sp>
    </p:spTree>
    <p:extLst>
      <p:ext uri="{BB962C8B-B14F-4D97-AF65-F5344CB8AC3E}">
        <p14:creationId xmlns:p14="http://schemas.microsoft.com/office/powerpoint/2010/main" val="1121619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920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ASR: Language Models for dialogue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Often based on hand-written Context-Free or finite-state grammars rather than N-grams</a:t>
            </a:r>
          </a:p>
          <a:p>
            <a:r>
              <a:rPr lang="en-US" sz="3200" dirty="0"/>
              <a:t>Why? </a:t>
            </a:r>
          </a:p>
          <a:p>
            <a:pPr lvl="1"/>
            <a:r>
              <a:rPr lang="en-US" sz="3200" dirty="0"/>
              <a:t>Need for understanding; we need to constrain user to say things that we know what to do with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46742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/>
          <a:p>
            <a:r>
              <a:rPr lang="en-US" dirty="0"/>
              <a:t>ASR: Language Models for Dialogue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We can have LM specific to a dialogue state</a:t>
            </a:r>
          </a:p>
          <a:p>
            <a:r>
              <a:rPr lang="en-US" dirty="0"/>
              <a:t>If system just asked “What city are you departing from?”</a:t>
            </a:r>
          </a:p>
          <a:p>
            <a:r>
              <a:rPr lang="en-US" dirty="0"/>
              <a:t>LM can be</a:t>
            </a:r>
          </a:p>
          <a:p>
            <a:pPr lvl="1"/>
            <a:r>
              <a:rPr lang="en-US" dirty="0"/>
              <a:t>City names only</a:t>
            </a:r>
          </a:p>
          <a:p>
            <a:pPr lvl="1"/>
            <a:r>
              <a:rPr lang="en-US" dirty="0"/>
              <a:t>FSA: (I want to (</a:t>
            </a:r>
            <a:r>
              <a:rPr lang="en-US" dirty="0" err="1"/>
              <a:t>leave|depart</a:t>
            </a:r>
            <a:r>
              <a:rPr lang="en-US" dirty="0"/>
              <a:t>)) (from) [CITYNAME]</a:t>
            </a:r>
          </a:p>
          <a:p>
            <a:pPr lvl="1"/>
            <a:r>
              <a:rPr lang="en-US" dirty="0"/>
              <a:t>N-grams trained on answers to “</a:t>
            </a:r>
            <a:r>
              <a:rPr lang="en-US" dirty="0" err="1"/>
              <a:t>Cityname</a:t>
            </a:r>
            <a:r>
              <a:rPr lang="en-US" dirty="0"/>
              <a:t>” questions from labeled data</a:t>
            </a:r>
          </a:p>
          <a:p>
            <a:r>
              <a:rPr lang="en-US" dirty="0"/>
              <a:t>A LM that is constrained in this way is technically called a “restricted grammar” or “restricted LM”</a:t>
            </a:r>
          </a:p>
        </p:txBody>
      </p:sp>
    </p:spTree>
    <p:extLst>
      <p:ext uri="{BB962C8B-B14F-4D97-AF65-F5344CB8AC3E}">
        <p14:creationId xmlns:p14="http://schemas.microsoft.com/office/powerpoint/2010/main" val="16598000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7772400" cy="792161"/>
          </a:xfrm>
        </p:spPr>
        <p:txBody>
          <a:bodyPr/>
          <a:lstStyle/>
          <a:p>
            <a:r>
              <a:rPr lang="en-US" dirty="0"/>
              <a:t>Generation Component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066800"/>
            <a:ext cx="8686800" cy="5334000"/>
          </a:xfrm>
        </p:spPr>
        <p:txBody>
          <a:bodyPr/>
          <a:lstStyle/>
          <a:p>
            <a:r>
              <a:rPr lang="en-US" sz="2800" dirty="0">
                <a:solidFill>
                  <a:srgbClr val="0000FF"/>
                </a:solidFill>
              </a:rPr>
              <a:t>Content Planner</a:t>
            </a:r>
          </a:p>
          <a:p>
            <a:pPr lvl="1"/>
            <a:r>
              <a:rPr lang="en-US" sz="2800" dirty="0"/>
              <a:t>Decides what content to express to user</a:t>
            </a:r>
          </a:p>
          <a:p>
            <a:pPr marL="593725" lvl="2" indent="0">
              <a:buNone/>
            </a:pPr>
            <a:r>
              <a:rPr lang="en-US" sz="2400" dirty="0"/>
              <a:t>       (ask a question, present an answer, </a:t>
            </a:r>
            <a:r>
              <a:rPr lang="en-US" sz="2400" dirty="0" err="1"/>
              <a:t>etc</a:t>
            </a:r>
            <a:r>
              <a:rPr lang="en-US" sz="2400" dirty="0"/>
              <a:t>)</a:t>
            </a:r>
          </a:p>
          <a:p>
            <a:pPr lvl="1"/>
            <a:r>
              <a:rPr lang="en-US" sz="2800" dirty="0"/>
              <a:t>Often merged with dialogue manager</a:t>
            </a:r>
          </a:p>
          <a:p>
            <a:r>
              <a:rPr lang="en-US" sz="2800" dirty="0">
                <a:solidFill>
                  <a:srgbClr val="0000FF"/>
                </a:solidFill>
              </a:rPr>
              <a:t>Language Generation</a:t>
            </a:r>
          </a:p>
          <a:p>
            <a:pPr lvl="1"/>
            <a:r>
              <a:rPr lang="en-US" sz="2800" dirty="0"/>
              <a:t>Chooses syntax and words</a:t>
            </a:r>
          </a:p>
          <a:p>
            <a:pPr lvl="1"/>
            <a:r>
              <a:rPr lang="en-US" sz="2800" dirty="0"/>
              <a:t>TTS</a:t>
            </a:r>
          </a:p>
          <a:p>
            <a:r>
              <a:rPr lang="en-US" sz="2800" b="1" dirty="0">
                <a:solidFill>
                  <a:srgbClr val="0000FF"/>
                </a:solidFill>
              </a:rPr>
              <a:t>In practice</a:t>
            </a:r>
            <a:r>
              <a:rPr lang="en-US" sz="2800" dirty="0"/>
              <a:t>: Template-based w/most words </a:t>
            </a:r>
            <a:r>
              <a:rPr lang="en-US" sz="2800" dirty="0" err="1"/>
              <a:t>prespecified</a:t>
            </a:r>
            <a:r>
              <a:rPr lang="en-US" altLang="ja-JP" sz="2800" dirty="0"/>
              <a:t> </a:t>
            </a:r>
            <a:endParaRPr lang="en-US" sz="2800" dirty="0"/>
          </a:p>
          <a:p>
            <a:pPr marL="319088" lvl="1" indent="0">
              <a:buNone/>
            </a:pPr>
            <a:r>
              <a:rPr lang="en-US" sz="2800" dirty="0">
                <a:solidFill>
                  <a:srgbClr val="008000"/>
                </a:solidFill>
              </a:rPr>
              <a:t>What time do you want to leave CITY-ORIG?</a:t>
            </a:r>
          </a:p>
          <a:p>
            <a:pPr marL="319088" lvl="1" indent="0">
              <a:buNone/>
            </a:pPr>
            <a:r>
              <a:rPr lang="en-US" sz="2800" dirty="0">
                <a:solidFill>
                  <a:srgbClr val="008000"/>
                </a:solidFill>
              </a:rPr>
              <a:t>Will you return to CITY-ORIG from CITY-DEST?</a:t>
            </a:r>
          </a:p>
        </p:txBody>
      </p:sp>
    </p:spTree>
    <p:extLst>
      <p:ext uri="{BB962C8B-B14F-4D97-AF65-F5344CB8AC3E}">
        <p14:creationId xmlns:p14="http://schemas.microsoft.com/office/powerpoint/2010/main" val="169739292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sophisticated language generation component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Natural Language Generation</a:t>
            </a:r>
          </a:p>
          <a:p>
            <a:r>
              <a:rPr lang="en-US" sz="3200" dirty="0"/>
              <a:t>Approach: </a:t>
            </a:r>
          </a:p>
          <a:p>
            <a:pPr lvl="1"/>
            <a:r>
              <a:rPr lang="en-US" sz="3200" dirty="0"/>
              <a:t>Dialogue manager builds representation of meaning of utterance to be expressed</a:t>
            </a:r>
          </a:p>
          <a:p>
            <a:pPr lvl="1"/>
            <a:r>
              <a:rPr lang="en-US" sz="3200" dirty="0"/>
              <a:t>Passes this to a “generator”</a:t>
            </a:r>
          </a:p>
          <a:p>
            <a:pPr lvl="1"/>
            <a:r>
              <a:rPr lang="en-US" sz="3200" dirty="0"/>
              <a:t>Generators have three components</a:t>
            </a:r>
          </a:p>
          <a:p>
            <a:pPr lvl="2"/>
            <a:r>
              <a:rPr lang="en-US" sz="2800" dirty="0"/>
              <a:t>Sentence planner</a:t>
            </a:r>
          </a:p>
          <a:p>
            <a:pPr lvl="2"/>
            <a:r>
              <a:rPr lang="en-US" sz="2800" dirty="0"/>
              <a:t>Surface realizer</a:t>
            </a:r>
          </a:p>
          <a:p>
            <a:pPr lvl="2"/>
            <a:r>
              <a:rPr lang="en-US" sz="2800" dirty="0"/>
              <a:t>Prosody assigner</a:t>
            </a:r>
          </a:p>
        </p:txBody>
      </p:sp>
    </p:spTree>
    <p:extLst>
      <p:ext uri="{BB962C8B-B14F-4D97-AF65-F5344CB8AC3E}">
        <p14:creationId xmlns:p14="http://schemas.microsoft.com/office/powerpoint/2010/main" val="24765092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Architecture of a generator for a dialogue system</a:t>
            </a:r>
          </a:p>
        </p:txBody>
      </p:sp>
      <p:pic>
        <p:nvPicPr>
          <p:cNvPr id="46083" name="Content Placeholder 5" descr="fig 24.8.jpg"/>
          <p:cNvPicPr>
            <a:picLocks noGrp="1" noChangeAspect="1"/>
          </p:cNvPicPr>
          <p:nvPr>
            <p:ph sz="quarter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-3626" r="-1053" b="-3997"/>
          <a:stretch/>
        </p:blipFill>
        <p:spPr>
          <a:xfrm>
            <a:off x="-31064" y="2971800"/>
            <a:ext cx="9302432" cy="2511569"/>
          </a:xfrm>
        </p:spPr>
      </p:pic>
      <p:sp>
        <p:nvSpPr>
          <p:cNvPr id="2" name="TextBox 1"/>
          <p:cNvSpPr txBox="1"/>
          <p:nvPr/>
        </p:nvSpPr>
        <p:spPr>
          <a:xfrm>
            <a:off x="4953000" y="1447800"/>
            <a:ext cx="3012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/>
                <a:cs typeface="Calibri"/>
              </a:rPr>
              <a:t>Walker and </a:t>
            </a:r>
            <a:r>
              <a:rPr lang="en-US" sz="2000" dirty="0" err="1">
                <a:latin typeface="Calibri"/>
                <a:cs typeface="Calibri"/>
              </a:rPr>
              <a:t>Rambow</a:t>
            </a:r>
            <a:r>
              <a:rPr lang="en-US" sz="2000" dirty="0">
                <a:latin typeface="Calibri"/>
                <a:cs typeface="Calibri"/>
              </a:rPr>
              <a:t> 2002)</a:t>
            </a:r>
          </a:p>
        </p:txBody>
      </p:sp>
    </p:spTree>
    <p:extLst>
      <p:ext uri="{BB962C8B-B14F-4D97-AF65-F5344CB8AC3E}">
        <p14:creationId xmlns:p14="http://schemas.microsoft.com/office/powerpoint/2010/main" val="394715172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HCI constraints on generation for dialogue: </a:t>
            </a:r>
            <a:r>
              <a:rPr lang="ja-JP" altLang="en-US" dirty="0"/>
              <a:t>“</a:t>
            </a:r>
            <a:r>
              <a:rPr lang="en-US" dirty="0"/>
              <a:t>Coherence</a:t>
            </a:r>
            <a:r>
              <a:rPr lang="ja-JP" altLang="en-US" dirty="0"/>
              <a:t>”</a:t>
            </a:r>
            <a:endParaRPr lang="en-US" dirty="0"/>
          </a:p>
        </p:txBody>
      </p:sp>
      <p:sp>
        <p:nvSpPr>
          <p:cNvPr id="4813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lnSpc>
                <a:spcPct val="50000"/>
              </a:lnSpc>
              <a:buNone/>
            </a:pPr>
            <a:r>
              <a:rPr lang="en-US" dirty="0"/>
              <a:t>Discourse markers and pronouns (</a:t>
            </a:r>
            <a:r>
              <a:rPr lang="ja-JP" altLang="en-US" dirty="0"/>
              <a:t>“</a:t>
            </a:r>
            <a:r>
              <a:rPr lang="en-US" dirty="0"/>
              <a:t>Coherence</a:t>
            </a:r>
            <a:r>
              <a:rPr lang="ja-JP" altLang="en-US" dirty="0"/>
              <a:t>”</a:t>
            </a:r>
            <a:r>
              <a:rPr lang="en-US" dirty="0"/>
              <a:t>):</a:t>
            </a:r>
          </a:p>
          <a:p>
            <a:pPr marL="0" indent="0">
              <a:lnSpc>
                <a:spcPct val="50000"/>
              </a:lnSpc>
              <a:buNone/>
            </a:pPr>
            <a:endParaRPr lang="en-US" dirty="0"/>
          </a:p>
          <a:p>
            <a:pPr marL="0" indent="0">
              <a:lnSpc>
                <a:spcPct val="50000"/>
              </a:lnSpc>
              <a:buNone/>
            </a:pPr>
            <a:endParaRPr lang="en-US" dirty="0"/>
          </a:p>
          <a:p>
            <a:pPr marL="0" indent="0">
              <a:lnSpc>
                <a:spcPct val="50000"/>
              </a:lnSpc>
              <a:buNone/>
            </a:pPr>
            <a:r>
              <a:rPr lang="en-US" dirty="0"/>
              <a:t>Please say the date.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/>
              <a:t>…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/>
              <a:t>Please say the start time.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/>
              <a:t>…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/>
              <a:t>Please say the duration…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/>
              <a:t>…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/>
              <a:t>Please say the subject…</a:t>
            </a:r>
          </a:p>
          <a:p>
            <a:pPr marL="0" indent="0">
              <a:lnSpc>
                <a:spcPct val="50000"/>
              </a:lnSpc>
              <a:buNone/>
            </a:pPr>
            <a:endParaRPr lang="en-US" dirty="0"/>
          </a:p>
          <a:p>
            <a:pPr marL="0" indent="0">
              <a:lnSpc>
                <a:spcPct val="50000"/>
              </a:lnSpc>
              <a:buNone/>
            </a:pPr>
            <a:endParaRPr lang="en-US" dirty="0"/>
          </a:p>
          <a:p>
            <a:pPr marL="0" indent="0">
              <a:lnSpc>
                <a:spcPct val="50000"/>
              </a:lnSpc>
              <a:buNone/>
            </a:pPr>
            <a:r>
              <a:rPr lang="en-US" dirty="0">
                <a:solidFill>
                  <a:srgbClr val="008000"/>
                </a:solidFill>
              </a:rPr>
              <a:t>First, tell me the date.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>
                <a:solidFill>
                  <a:srgbClr val="008000"/>
                </a:solidFill>
              </a:rPr>
              <a:t>…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>
                <a:solidFill>
                  <a:srgbClr val="008000"/>
                </a:solidFill>
              </a:rPr>
              <a:t>Next, I’ll need the time it starts.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>
                <a:solidFill>
                  <a:srgbClr val="008000"/>
                </a:solidFill>
              </a:rPr>
              <a:t>…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>
                <a:solidFill>
                  <a:srgbClr val="008000"/>
                </a:solidFill>
              </a:rPr>
              <a:t>Thanks. &lt;pause&gt; Now, how long is it supposed to last?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>
                <a:solidFill>
                  <a:srgbClr val="008000"/>
                </a:solidFill>
              </a:rPr>
              <a:t>…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>
                <a:solidFill>
                  <a:srgbClr val="008000"/>
                </a:solidFill>
              </a:rPr>
              <a:t>Last of all, I just need a brief description</a:t>
            </a:r>
          </a:p>
        </p:txBody>
      </p:sp>
      <p:sp>
        <p:nvSpPr>
          <p:cNvPr id="48132" name="WordArt 4"/>
          <p:cNvSpPr>
            <a:spLocks noChangeArrowheads="1" noChangeShapeType="1" noTextEdit="1"/>
          </p:cNvSpPr>
          <p:nvPr/>
        </p:nvSpPr>
        <p:spPr bwMode="auto">
          <a:xfrm>
            <a:off x="6587067" y="2743200"/>
            <a:ext cx="1981200" cy="4953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latin typeface="Arial Black"/>
                <a:ea typeface="Arial Black"/>
                <a:cs typeface="Arial Black"/>
              </a:rPr>
              <a:t>Bad!</a:t>
            </a:r>
          </a:p>
        </p:txBody>
      </p:sp>
      <p:sp>
        <p:nvSpPr>
          <p:cNvPr id="48133" name="WordArt 5"/>
          <p:cNvSpPr>
            <a:spLocks noChangeArrowheads="1" noChangeShapeType="1" noTextEdit="1"/>
          </p:cNvSpPr>
          <p:nvPr/>
        </p:nvSpPr>
        <p:spPr bwMode="auto">
          <a:xfrm>
            <a:off x="6477000" y="4724400"/>
            <a:ext cx="2286000" cy="5715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FF00"/>
                </a:solidFill>
                <a:latin typeface="Arial Black"/>
                <a:ea typeface="Arial Black"/>
                <a:cs typeface="Arial Black"/>
              </a:rPr>
              <a:t>Good!</a:t>
            </a:r>
          </a:p>
        </p:txBody>
      </p:sp>
    </p:spTree>
    <p:extLst>
      <p:ext uri="{BB962C8B-B14F-4D97-AF65-F5344CB8AC3E}">
        <p14:creationId xmlns:p14="http://schemas.microsoft.com/office/powerpoint/2010/main" val="2496175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travel dialog: Communicator</a:t>
            </a:r>
            <a:br>
              <a:rPr lang="en-US"/>
            </a:br>
            <a:r>
              <a:rPr lang="en-US"/>
              <a:t>Xu and Rudnicky (2000)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1" name="Picture 4" descr="fig 24.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90638"/>
            <a:ext cx="9144000" cy="556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274639"/>
            <a:ext cx="8991600" cy="1143000"/>
          </a:xfrm>
        </p:spPr>
        <p:txBody>
          <a:bodyPr/>
          <a:lstStyle/>
          <a:p>
            <a:r>
              <a:rPr lang="en-US" sz="3600" dirty="0"/>
              <a:t>HCI constraints on generation for dialogue: coherence (II): tapered prompts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52400" y="1447800"/>
            <a:ext cx="8991600" cy="4572000"/>
          </a:xfrm>
        </p:spPr>
        <p:txBody>
          <a:bodyPr/>
          <a:lstStyle/>
          <a:p>
            <a:pPr marL="0" indent="0">
              <a:lnSpc>
                <a:spcPct val="80000"/>
              </a:lnSpc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Prompts which get incrementally shorter:</a:t>
            </a:r>
          </a:p>
          <a:p>
            <a:pPr marL="0" indent="0">
              <a:lnSpc>
                <a:spcPct val="80000"/>
              </a:lnSpc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dirty="0">
                <a:solidFill>
                  <a:srgbClr val="0000FF"/>
                </a:solidFill>
              </a:rPr>
              <a:t>System: Now, what’s the first company to add to your watch list?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dirty="0"/>
              <a:t>Caller: Cisco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dirty="0">
                <a:solidFill>
                  <a:srgbClr val="0000FF"/>
                </a:solidFill>
              </a:rPr>
              <a:t>System: What’s the next company name? (Or, you can say, </a:t>
            </a:r>
            <a:r>
              <a:rPr lang="ja-JP" altLang="en-US" dirty="0">
                <a:solidFill>
                  <a:srgbClr val="0000FF"/>
                </a:solidFill>
              </a:rPr>
              <a:t>“</a:t>
            </a:r>
            <a:r>
              <a:rPr lang="en-US" dirty="0">
                <a:solidFill>
                  <a:srgbClr val="0000FF"/>
                </a:solidFill>
              </a:rPr>
              <a:t>Finished</a:t>
            </a:r>
            <a:r>
              <a:rPr lang="ja-JP" altLang="en-US" dirty="0">
                <a:solidFill>
                  <a:srgbClr val="0000FF"/>
                </a:solidFill>
              </a:rPr>
              <a:t>”</a:t>
            </a:r>
            <a:r>
              <a:rPr lang="en-US" dirty="0">
                <a:solidFill>
                  <a:srgbClr val="0000FF"/>
                </a:solidFill>
              </a:rPr>
              <a:t>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dirty="0"/>
              <a:t>Caller: IBM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dirty="0">
                <a:solidFill>
                  <a:srgbClr val="0000FF"/>
                </a:solidFill>
              </a:rPr>
              <a:t>System: Tell me the next company name, or say, </a:t>
            </a:r>
            <a:r>
              <a:rPr lang="ja-JP" altLang="en-US" dirty="0">
                <a:solidFill>
                  <a:srgbClr val="0000FF"/>
                </a:solidFill>
              </a:rPr>
              <a:t>“</a:t>
            </a:r>
            <a:r>
              <a:rPr lang="en-US" dirty="0">
                <a:solidFill>
                  <a:srgbClr val="0000FF"/>
                </a:solidFill>
              </a:rPr>
              <a:t>Finished.</a:t>
            </a:r>
            <a:r>
              <a:rPr lang="ja-JP" altLang="en-US" dirty="0">
                <a:solidFill>
                  <a:srgbClr val="0000FF"/>
                </a:solidFill>
              </a:rPr>
              <a:t>”</a:t>
            </a:r>
            <a:endParaRPr lang="en-US" dirty="0">
              <a:solidFill>
                <a:srgbClr val="0000FF"/>
              </a:solidFill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dirty="0"/>
              <a:t>Caller: Intel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dirty="0">
                <a:solidFill>
                  <a:srgbClr val="0000FF"/>
                </a:solidFill>
              </a:rPr>
              <a:t>System: Next one?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dirty="0"/>
              <a:t>Caller: America Online.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dirty="0">
                <a:solidFill>
                  <a:srgbClr val="0000FF"/>
                </a:solidFill>
              </a:rPr>
              <a:t>System: Next?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dirty="0"/>
              <a:t>Caller: …</a:t>
            </a:r>
          </a:p>
          <a:p>
            <a:pPr marL="0" indent="0">
              <a:lnSpc>
                <a:spcPct val="8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22987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mixed initiative is usually defined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828800"/>
            <a:ext cx="7772400" cy="4191000"/>
          </a:xfrm>
        </p:spPr>
        <p:txBody>
          <a:bodyPr/>
          <a:lstStyle/>
          <a:p>
            <a:r>
              <a:rPr lang="en-US" sz="3200" dirty="0"/>
              <a:t>First we need to define two other factors</a:t>
            </a:r>
          </a:p>
          <a:p>
            <a:pPr lvl="1"/>
            <a:r>
              <a:rPr lang="en-US" sz="3200" dirty="0"/>
              <a:t>Open prompts vs. directive prompts</a:t>
            </a:r>
          </a:p>
          <a:p>
            <a:pPr lvl="1"/>
            <a:r>
              <a:rPr lang="en-US" sz="3200" dirty="0"/>
              <a:t>Restrictive versus non-restrictive grammar</a:t>
            </a:r>
          </a:p>
        </p:txBody>
      </p:sp>
    </p:spTree>
    <p:extLst>
      <p:ext uri="{BB962C8B-B14F-4D97-AF65-F5344CB8AC3E}">
        <p14:creationId xmlns:p14="http://schemas.microsoft.com/office/powerpoint/2010/main" val="8521856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 vs. Directive Prompts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Open prompt</a:t>
            </a:r>
          </a:p>
          <a:p>
            <a:pPr lvl="1"/>
            <a:r>
              <a:rPr lang="en-US" sz="2800" dirty="0"/>
              <a:t>System gives user very few constraints</a:t>
            </a:r>
          </a:p>
          <a:p>
            <a:pPr lvl="1"/>
            <a:r>
              <a:rPr lang="en-US" sz="2800" dirty="0"/>
              <a:t>User can respond how they please:</a:t>
            </a:r>
          </a:p>
          <a:p>
            <a:pPr marL="319088" lvl="1" indent="0">
              <a:buNone/>
            </a:pPr>
            <a:r>
              <a:rPr lang="ja-JP" altLang="en-US" sz="2800" dirty="0"/>
              <a:t>“</a:t>
            </a:r>
            <a:r>
              <a:rPr lang="en-US" sz="2800" dirty="0"/>
              <a:t>How may I help you?</a:t>
            </a:r>
            <a:r>
              <a:rPr lang="ja-JP" altLang="en-US" sz="2800" dirty="0"/>
              <a:t>”</a:t>
            </a:r>
            <a:r>
              <a:rPr lang="en-US" sz="2800" dirty="0"/>
              <a:t> </a:t>
            </a:r>
            <a:r>
              <a:rPr lang="ja-JP" altLang="en-US" sz="2800" dirty="0"/>
              <a:t>“</a:t>
            </a:r>
            <a:r>
              <a:rPr lang="en-US" sz="2800" dirty="0"/>
              <a:t>How may I direct your call?</a:t>
            </a:r>
            <a:r>
              <a:rPr lang="ja-JP" altLang="en-US" sz="2800" dirty="0"/>
              <a:t>”</a:t>
            </a:r>
            <a:endParaRPr lang="en-US" sz="2800" dirty="0"/>
          </a:p>
          <a:p>
            <a:r>
              <a:rPr lang="en-US" sz="2800" dirty="0"/>
              <a:t>Directive prompt</a:t>
            </a:r>
          </a:p>
          <a:p>
            <a:pPr lvl="1"/>
            <a:r>
              <a:rPr lang="en-US" sz="2800" dirty="0"/>
              <a:t>Explicit instructs user how to respond</a:t>
            </a:r>
          </a:p>
          <a:p>
            <a:pPr marL="319088" lvl="1" indent="0">
              <a:buNone/>
            </a:pPr>
            <a:r>
              <a:rPr lang="ja-JP" altLang="en-US" sz="2800" dirty="0"/>
              <a:t>“</a:t>
            </a:r>
            <a:r>
              <a:rPr lang="en-US" sz="2800" dirty="0"/>
              <a:t>Say yes if you accept the call; otherwise, say no</a:t>
            </a:r>
            <a:r>
              <a:rPr lang="ja-JP" altLang="en-US" sz="2800" dirty="0"/>
              <a:t>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236128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Restrictive vs. Non-restrictive grammars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Restrictive grammar</a:t>
            </a:r>
          </a:p>
          <a:p>
            <a:pPr lvl="1"/>
            <a:r>
              <a:rPr lang="en-US"/>
              <a:t>Language model which strongly constrains the ASR system, based on dialogue state</a:t>
            </a:r>
          </a:p>
          <a:p>
            <a:r>
              <a:rPr lang="en-US"/>
              <a:t>Non-restrictive grammar</a:t>
            </a:r>
          </a:p>
          <a:p>
            <a:pPr lvl="1"/>
            <a:r>
              <a:rPr lang="en-US"/>
              <a:t>Open language model which is not restricted to a particular dialogue state</a:t>
            </a:r>
          </a:p>
        </p:txBody>
      </p:sp>
    </p:spTree>
    <p:extLst>
      <p:ext uri="{BB962C8B-B14F-4D97-AF65-F5344CB8AC3E}">
        <p14:creationId xmlns:p14="http://schemas.microsoft.com/office/powerpoint/2010/main" val="22519505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 of Mixed Initiative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993284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081606"/>
              </p:ext>
            </p:extLst>
          </p:nvPr>
        </p:nvGraphicFramePr>
        <p:xfrm>
          <a:off x="228600" y="2743200"/>
          <a:ext cx="8610600" cy="1985010"/>
        </p:xfrm>
        <a:graphic>
          <a:graphicData uri="http://schemas.openxmlformats.org/drawingml/2006/table">
            <a:tbl>
              <a:tblPr/>
              <a:tblGrid>
                <a:gridCol w="287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5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74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82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ＭＳ Ｐゴシック" charset="0"/>
                          <a:cs typeface="Calibri"/>
                        </a:rPr>
                        <a:t>Grammar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ＭＳ Ｐゴシック" charset="0"/>
                          <a:cs typeface="Calibri"/>
                        </a:rPr>
                        <a:t>Open Prompt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ＭＳ Ｐゴシック" charset="0"/>
                          <a:cs typeface="Calibri"/>
                        </a:rPr>
                        <a:t>Directive Prompt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86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ＭＳ Ｐゴシック" charset="0"/>
                          <a:cs typeface="Calibri"/>
                        </a:rPr>
                        <a:t>Restrictive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ＭＳ Ｐゴシック" charset="0"/>
                          <a:cs typeface="Calibri"/>
                        </a:rPr>
                        <a:t>Doesn’t make sense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/>
                        <a:ea typeface="ＭＳ Ｐゴシック" charset="0"/>
                        <a:cs typeface="Calibri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alibri"/>
                          <a:ea typeface="ＭＳ Ｐゴシック" charset="0"/>
                          <a:cs typeface="Calibri"/>
                        </a:rPr>
                        <a:t>System Initiative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/>
                        <a:ea typeface="ＭＳ Ｐゴシック" charset="0"/>
                        <a:cs typeface="Calibri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95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ＭＳ Ｐゴシック" charset="0"/>
                          <a:cs typeface="Calibri"/>
                        </a:rPr>
                        <a:t>Non-restrictive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alibri"/>
                          <a:ea typeface="ＭＳ Ｐゴシック" charset="0"/>
                          <a:cs typeface="Calibri"/>
                        </a:rPr>
                        <a:t>User Initiative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alibri"/>
                          <a:ea typeface="ＭＳ Ｐゴシック" charset="0"/>
                          <a:cs typeface="Calibri"/>
                        </a:rPr>
                        <a:t>Mixed Initiative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26898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914400" y="1981200"/>
            <a:ext cx="7772400" cy="40386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Slot Error Rate for a Sentence</a:t>
            </a:r>
          </a:p>
          <a:p>
            <a:pPr marL="0" indent="0">
              <a:buNone/>
            </a:pPr>
            <a:r>
              <a:rPr lang="en-US" sz="3200" dirty="0"/>
              <a:t>	# of inserted/deleted/</a:t>
            </a:r>
            <a:r>
              <a:rPr lang="en-US" sz="3200" dirty="0" err="1"/>
              <a:t>subsituted</a:t>
            </a:r>
            <a:r>
              <a:rPr lang="en-US" sz="3200" dirty="0"/>
              <a:t> slots</a:t>
            </a:r>
          </a:p>
          <a:p>
            <a:pPr marL="0" indent="0">
              <a:buNone/>
            </a:pPr>
            <a:r>
              <a:rPr lang="en-US" sz="3200" dirty="0"/>
              <a:t>          # of total reference slots for sentence</a:t>
            </a:r>
          </a:p>
          <a:p>
            <a:pPr marL="0" indent="0">
              <a:buNone/>
            </a:pPr>
            <a:endParaRPr lang="en-US" sz="3200" dirty="0"/>
          </a:p>
          <a:p>
            <a:pPr marL="514350" indent="-514350">
              <a:buFont typeface="+mj-lt"/>
              <a:buAutoNum type="arabicPeriod" startAt="2"/>
            </a:pPr>
            <a:r>
              <a:rPr lang="en-US" sz="3200" dirty="0"/>
              <a:t>End-to-end evaluation (Task Success)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981200" y="3124200"/>
            <a:ext cx="6324600" cy="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29636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6934200" cy="762000"/>
          </a:xfrm>
        </p:spPr>
        <p:txBody>
          <a:bodyPr/>
          <a:lstStyle/>
          <a:p>
            <a:pPr eaLnBrk="1" hangingPunct="1"/>
            <a:r>
              <a:rPr lang="en-US" dirty="0">
                <a:latin typeface="Verdana" charset="0"/>
                <a:ea typeface="ＭＳ Ｐゴシック" charset="0"/>
                <a:cs typeface="ＭＳ Ｐゴシック" charset="0"/>
              </a:rPr>
              <a:t>Evaluation Metrics</a:t>
            </a:r>
          </a:p>
        </p:txBody>
      </p:sp>
      <p:sp>
        <p:nvSpPr>
          <p:cNvPr id="139272" name="Rectangle 8"/>
          <p:cNvSpPr>
            <a:spLocks noChangeArrowheads="1"/>
          </p:cNvSpPr>
          <p:nvPr/>
        </p:nvSpPr>
        <p:spPr bwMode="auto">
          <a:xfrm>
            <a:off x="304801" y="5257800"/>
            <a:ext cx="83820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b="1" dirty="0">
                <a:latin typeface="Calibri"/>
                <a:cs typeface="Calibri"/>
              </a:rPr>
              <a:t>Slot error rate</a:t>
            </a:r>
            <a:r>
              <a:rPr lang="en-US" sz="3200" dirty="0">
                <a:latin typeface="Calibri"/>
                <a:cs typeface="Calibri"/>
              </a:rPr>
              <a:t>: 1/3</a:t>
            </a:r>
          </a:p>
          <a:p>
            <a:r>
              <a:rPr lang="en-US" sz="3200" b="1" dirty="0">
                <a:latin typeface="Calibri"/>
                <a:cs typeface="Calibri"/>
              </a:rPr>
              <a:t>Task success</a:t>
            </a:r>
            <a:r>
              <a:rPr lang="en-US" sz="3200" dirty="0">
                <a:latin typeface="Calibri"/>
                <a:cs typeface="Calibri"/>
              </a:rPr>
              <a:t>: At end, was the correct meeting added to the calendar?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467" y="1295400"/>
            <a:ext cx="8449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"/>
                <a:cs typeface="Calibri"/>
              </a:rPr>
              <a:t>“Make an appointment with Chris at 10:30 in Gates 104”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0496755"/>
              </p:ext>
            </p:extLst>
          </p:nvPr>
        </p:nvGraphicFramePr>
        <p:xfrm>
          <a:off x="1295400" y="2286000"/>
          <a:ext cx="609600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Slot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Filler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Chris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11:30 a.m.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ROOM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Gates 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5665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Call routing: ATT HMIHY</a:t>
            </a:r>
            <a:br>
              <a:rPr lang="en-US"/>
            </a:br>
            <a:r>
              <a:rPr lang="en-US"/>
              <a:t>Goren et al. (1997)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79" name="Picture 4" descr="fig 24.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58974"/>
            <a:ext cx="15236708" cy="4899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tutorial dialogue: ITSPOKE</a:t>
            </a:r>
            <a:br>
              <a:rPr lang="en-US"/>
            </a:br>
            <a:r>
              <a:rPr lang="en-US"/>
              <a:t>Litman and Silliman (2004)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7" name="Picture 4" descr="fig 24.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95425"/>
            <a:ext cx="9144000" cy="386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Conversational Agent Design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r>
              <a:rPr lang="en-US" dirty="0"/>
              <a:t>Time to response (Synchronous?)</a:t>
            </a:r>
          </a:p>
          <a:p>
            <a:r>
              <a:rPr lang="en-US" dirty="0"/>
              <a:t>Task complexity</a:t>
            </a:r>
          </a:p>
          <a:p>
            <a:pPr lvl="1"/>
            <a:r>
              <a:rPr lang="en-US" dirty="0"/>
              <a:t>What time is it?</a:t>
            </a:r>
          </a:p>
          <a:p>
            <a:pPr lvl="1"/>
            <a:r>
              <a:rPr lang="en-US" dirty="0"/>
              <a:t>Book me a flight and hotel for vacation in Greece</a:t>
            </a:r>
          </a:p>
          <a:p>
            <a:r>
              <a:rPr lang="en-US" dirty="0"/>
              <a:t>Interaction complexity / number of turns</a:t>
            </a:r>
          </a:p>
          <a:p>
            <a:pPr lvl="1"/>
            <a:r>
              <a:rPr lang="en-US" dirty="0"/>
              <a:t>Single command/response</a:t>
            </a:r>
          </a:p>
          <a:p>
            <a:pPr lvl="1"/>
            <a:r>
              <a:rPr lang="en-US" dirty="0"/>
              <a:t>“I want new shoes” What kind? What color? What size?</a:t>
            </a:r>
          </a:p>
          <a:p>
            <a:r>
              <a:rPr lang="en-US" dirty="0"/>
              <a:t>Initiative</a:t>
            </a:r>
          </a:p>
          <a:p>
            <a:pPr lvl="1"/>
            <a:r>
              <a:rPr lang="en-US" dirty="0"/>
              <a:t>User, System, Mixed</a:t>
            </a:r>
          </a:p>
          <a:p>
            <a:r>
              <a:rPr lang="en-US" dirty="0"/>
              <a:t>Interaction modality</a:t>
            </a:r>
          </a:p>
          <a:p>
            <a:pPr lvl="1"/>
            <a:r>
              <a:rPr lang="en-US" dirty="0"/>
              <a:t>Purely spoken, Purely text, Mixing speech/text/media</a:t>
            </a:r>
          </a:p>
        </p:txBody>
      </p:sp>
    </p:spTree>
    <p:extLst>
      <p:ext uri="{BB962C8B-B14F-4D97-AF65-F5344CB8AC3E}">
        <p14:creationId xmlns:p14="http://schemas.microsoft.com/office/powerpoint/2010/main" val="40933790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4_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2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5179</TotalTime>
  <Words>2166</Words>
  <Application>Microsoft Office PowerPoint</Application>
  <PresentationFormat>On-screen Show (4:3)</PresentationFormat>
  <Paragraphs>460</Paragraphs>
  <Slides>66</Slides>
  <Notes>44</Notes>
  <HiddenSlides>1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9" baseType="lpstr">
      <vt:lpstr>ＭＳ Ｐゴシック</vt:lpstr>
      <vt:lpstr>Arial Black</vt:lpstr>
      <vt:lpstr>Calibri</vt:lpstr>
      <vt:lpstr>Courier</vt:lpstr>
      <vt:lpstr>Franklin Gothic Book</vt:lpstr>
      <vt:lpstr>Franklin Gothic Book (Headings)</vt:lpstr>
      <vt:lpstr>Perpetua</vt:lpstr>
      <vt:lpstr>Times</vt:lpstr>
      <vt:lpstr>Times New Roman</vt:lpstr>
      <vt:lpstr>Verdana</vt:lpstr>
      <vt:lpstr>Wingdings 2</vt:lpstr>
      <vt:lpstr>4_Equity</vt:lpstr>
      <vt:lpstr>Equation</vt:lpstr>
      <vt:lpstr>CS 224S / LINGUIST 285 Spoken Language Processing</vt:lpstr>
      <vt:lpstr>Dialog section</vt:lpstr>
      <vt:lpstr>Outline</vt:lpstr>
      <vt:lpstr>Conversational Agents</vt:lpstr>
      <vt:lpstr>Conversational systems</vt:lpstr>
      <vt:lpstr>A travel dialog: Communicator Xu and Rudnicky (2000)</vt:lpstr>
      <vt:lpstr>Call routing: ATT HMIHY Goren et al. (1997)</vt:lpstr>
      <vt:lpstr>A tutorial dialogue: ITSPOKE Litman and Silliman (2004)</vt:lpstr>
      <vt:lpstr>Conversational Agent Design Issues</vt:lpstr>
      <vt:lpstr>Spoken Synchronous Personal Assistants</vt:lpstr>
      <vt:lpstr>PowerPoint Presentation</vt:lpstr>
      <vt:lpstr>PowerPoint Presentation</vt:lpstr>
      <vt:lpstr>PowerPoint Presentation</vt:lpstr>
      <vt:lpstr>Dialogue System Architecture</vt:lpstr>
      <vt:lpstr>Dialog architecture for Personal Assistants</vt:lpstr>
      <vt:lpstr>Dialog architecture for Personal Assistants</vt:lpstr>
      <vt:lpstr>Dialogue Manager</vt:lpstr>
      <vt:lpstr>Possible architectures for dialog management</vt:lpstr>
      <vt:lpstr>Finite-State Dialog Management</vt:lpstr>
      <vt:lpstr>Finite State Dialog Manager</vt:lpstr>
      <vt:lpstr>Finite-state dialog managers</vt:lpstr>
      <vt:lpstr>Dialogue Initiative</vt:lpstr>
      <vt:lpstr>System Initiative</vt:lpstr>
      <vt:lpstr>Problems with System Initiative</vt:lpstr>
      <vt:lpstr>Single initiative + universals</vt:lpstr>
      <vt:lpstr>User Initiative</vt:lpstr>
      <vt:lpstr>Mixed Initiative</vt:lpstr>
      <vt:lpstr>An example of a frame</vt:lpstr>
      <vt:lpstr>Mixed Initiative</vt:lpstr>
      <vt:lpstr>Frames are mixed-initiative</vt:lpstr>
      <vt:lpstr>Multiple frames</vt:lpstr>
      <vt:lpstr>Natural Language Understanding</vt:lpstr>
      <vt:lpstr>An example of a frame</vt:lpstr>
      <vt:lpstr>Semantics for a sentence</vt:lpstr>
      <vt:lpstr>Idea: HMMs for semantics</vt:lpstr>
      <vt:lpstr>HMM model of semantics  </vt:lpstr>
      <vt:lpstr>Semantic HMM</vt:lpstr>
      <vt:lpstr>Semantic HMM </vt:lpstr>
      <vt:lpstr>semi-HMM model of semantics  </vt:lpstr>
      <vt:lpstr>Semi-HMMs</vt:lpstr>
      <vt:lpstr>How to train</vt:lpstr>
      <vt:lpstr>Another way to do NLU: Semantic Grammars </vt:lpstr>
      <vt:lpstr>Tina parse tree with semantic rules</vt:lpstr>
      <vt:lpstr>Phoenix  SLU system: Recursive Transition Network</vt:lpstr>
      <vt:lpstr>Modern Approach: Semantic Parsing</vt:lpstr>
      <vt:lpstr>Semantic Parsing Output: Database Query</vt:lpstr>
      <vt:lpstr>Semantic Parsing Output: Procedural Languages</vt:lpstr>
      <vt:lpstr>Semantic Parsing Output: Intents and Arguments</vt:lpstr>
      <vt:lpstr>Semantic Parsing Approach Outline</vt:lpstr>
      <vt:lpstr>A final way to do NLU: Condition-Action Rules</vt:lpstr>
      <vt:lpstr>Rule sets</vt:lpstr>
      <vt:lpstr>Part of ontology for meeting task</vt:lpstr>
      <vt:lpstr>Other components</vt:lpstr>
      <vt:lpstr>ASR: Language Models for dialogue</vt:lpstr>
      <vt:lpstr>ASR: Language Models for Dialogue</vt:lpstr>
      <vt:lpstr>Generation Component</vt:lpstr>
      <vt:lpstr>More sophisticated language generation component</vt:lpstr>
      <vt:lpstr>Architecture of a generator for a dialogue system</vt:lpstr>
      <vt:lpstr>HCI constraints on generation for dialogue: “Coherence”</vt:lpstr>
      <vt:lpstr>HCI constraints on generation for dialogue: coherence (II): tapered prompts</vt:lpstr>
      <vt:lpstr>How mixed initiative is usually defined</vt:lpstr>
      <vt:lpstr>Open vs. Directive Prompts</vt:lpstr>
      <vt:lpstr>Restrictive vs. Non-restrictive grammars</vt:lpstr>
      <vt:lpstr>Definition of Mixed Initiative</vt:lpstr>
      <vt:lpstr>Evaluation</vt:lpstr>
      <vt:lpstr>Evaluation Metrics</vt:lpstr>
    </vt:vector>
  </TitlesOfParts>
  <Manager/>
  <Company>Stanford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LSA.303 Introduction to Computational Linguistics</dc:title>
  <dc:subject/>
  <dc:creator>Dan Jurafsky</dc:creator>
  <cp:keywords/>
  <dc:description/>
  <cp:lastModifiedBy>Andrew Maas</cp:lastModifiedBy>
  <cp:revision>201</cp:revision>
  <dcterms:created xsi:type="dcterms:W3CDTF">2009-02-11T19:56:22Z</dcterms:created>
  <dcterms:modified xsi:type="dcterms:W3CDTF">2017-05-03T22:06:06Z</dcterms:modified>
  <cp:category/>
</cp:coreProperties>
</file>

<file path=docProps/thumbnail.jpeg>
</file>